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  <p:sldMasterId id="2147483653" r:id="rId2"/>
  </p:sldMasterIdLst>
  <p:notesMasterIdLst>
    <p:notesMasterId r:id="rId26"/>
  </p:notesMasterIdLst>
  <p:handoutMasterIdLst>
    <p:handoutMasterId r:id="rId27"/>
  </p:handoutMasterIdLst>
  <p:sldIdLst>
    <p:sldId id="258" r:id="rId3"/>
    <p:sldId id="729" r:id="rId4"/>
    <p:sldId id="730" r:id="rId5"/>
    <p:sldId id="731" r:id="rId6"/>
    <p:sldId id="732" r:id="rId7"/>
    <p:sldId id="733" r:id="rId8"/>
    <p:sldId id="734" r:id="rId9"/>
    <p:sldId id="735" r:id="rId10"/>
    <p:sldId id="736" r:id="rId11"/>
    <p:sldId id="761" r:id="rId12"/>
    <p:sldId id="756" r:id="rId13"/>
    <p:sldId id="745" r:id="rId14"/>
    <p:sldId id="746" r:id="rId15"/>
    <p:sldId id="747" r:id="rId16"/>
    <p:sldId id="748" r:id="rId17"/>
    <p:sldId id="763" r:id="rId18"/>
    <p:sldId id="764" r:id="rId19"/>
    <p:sldId id="765" r:id="rId20"/>
    <p:sldId id="766" r:id="rId21"/>
    <p:sldId id="767" r:id="rId22"/>
    <p:sldId id="750" r:id="rId23"/>
    <p:sldId id="751" r:id="rId24"/>
    <p:sldId id="752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Microsoft New Tai Lue" panose="020B0502040204020203" pitchFamily="34" charset="0"/>
      <p:regular r:id="rId36"/>
      <p:bold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</p:embeddedFontLst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C64"/>
    <a:srgbClr val="0000FF"/>
    <a:srgbClr val="0066FF"/>
    <a:srgbClr val="C0C0C0"/>
    <a:srgbClr val="0C0684"/>
    <a:srgbClr val="000066"/>
    <a:srgbClr val="FF0000"/>
    <a:srgbClr val="7E1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53" autoAdjust="0"/>
    <p:restoredTop sz="84600" autoAdjust="0"/>
  </p:normalViewPr>
  <p:slideViewPr>
    <p:cSldViewPr>
      <p:cViewPr varScale="1">
        <p:scale>
          <a:sx n="96" d="100"/>
          <a:sy n="96" d="100"/>
        </p:scale>
        <p:origin x="16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0"/>
    </p:cViewPr>
  </p:sorterViewPr>
  <p:notesViewPr>
    <p:cSldViewPr>
      <p:cViewPr varScale="1">
        <p:scale>
          <a:sx n="78" d="100"/>
          <a:sy n="78" d="100"/>
        </p:scale>
        <p:origin x="-1878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fld id="{4A35CD9E-0BBC-4150-A3C3-519CDBEF43C5}" type="slidenum">
              <a:rPr lang="hu-HU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hu-H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4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Master text </a:t>
            </a:r>
            <a:r>
              <a:rPr lang="hu-HU" noProof="0" dirty="0" err="1"/>
              <a:t>styles</a:t>
            </a:r>
            <a:endParaRPr lang="hu-HU" noProof="0" dirty="0"/>
          </a:p>
          <a:p>
            <a:pPr lvl="1"/>
            <a:r>
              <a:rPr lang="hu-HU" noProof="0" dirty="0" err="1"/>
              <a:t>Second</a:t>
            </a:r>
            <a:r>
              <a:rPr lang="hu-HU" noProof="0" dirty="0"/>
              <a:t> </a:t>
            </a:r>
            <a:r>
              <a:rPr lang="hu-HU" noProof="0" dirty="0" err="1"/>
              <a:t>level</a:t>
            </a:r>
            <a:endParaRPr lang="hu-HU" noProof="0" dirty="0"/>
          </a:p>
          <a:p>
            <a:pPr lvl="2"/>
            <a:r>
              <a:rPr lang="hu-HU" noProof="0" dirty="0" err="1"/>
              <a:t>Third</a:t>
            </a:r>
            <a:r>
              <a:rPr lang="hu-HU" noProof="0" dirty="0"/>
              <a:t> </a:t>
            </a:r>
            <a:r>
              <a:rPr lang="hu-HU" noProof="0" dirty="0" err="1"/>
              <a:t>level</a:t>
            </a:r>
            <a:endParaRPr lang="hu-HU" noProof="0" dirty="0"/>
          </a:p>
          <a:p>
            <a:pPr lvl="3"/>
            <a:r>
              <a:rPr lang="hu-HU" noProof="0" dirty="0" err="1"/>
              <a:t>Fourth</a:t>
            </a:r>
            <a:r>
              <a:rPr lang="hu-HU" noProof="0" dirty="0"/>
              <a:t> </a:t>
            </a:r>
            <a:r>
              <a:rPr lang="hu-HU" noProof="0" dirty="0" err="1"/>
              <a:t>level</a:t>
            </a:r>
            <a:endParaRPr lang="hu-HU" noProof="0" dirty="0"/>
          </a:p>
          <a:p>
            <a:pPr lvl="4"/>
            <a:r>
              <a:rPr lang="hu-HU" noProof="0" dirty="0" err="1"/>
              <a:t>Fifth</a:t>
            </a:r>
            <a:r>
              <a:rPr lang="hu-HU" noProof="0" dirty="0"/>
              <a:t> </a:t>
            </a:r>
            <a:r>
              <a:rPr lang="hu-HU" noProof="0" dirty="0" err="1"/>
              <a:t>level</a:t>
            </a:r>
            <a:endParaRPr lang="hu-HU" noProof="0" dirty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1132C3-DFCE-47E9-9662-C659BE1390A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3034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C8646EDD-CE67-4B12-BE09-2BDFAFFA7886}" type="slidenum">
              <a:rPr lang="hu-HU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10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45B31D3-DC8B-46CB-9918-2E7FAB7212C9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10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87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/>
              <a:t>Descendants() </a:t>
            </a:r>
            <a:r>
              <a:rPr lang="hu-HU" altLang="hu-HU">
                <a:sym typeface="Wingdings" panose="05000000000000000000" pitchFamily="2" charset="2"/>
              </a:rPr>
              <a:t> paraméterezés nélkül minden gyermekelemen (a gyermekelem gyermekelemein is!) végigmegy</a:t>
            </a:r>
            <a:endParaRPr lang="hu-HU" altLang="hu-HU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B316BA-E5DC-4091-B8FC-7C4D01328102}" type="slidenum">
              <a:rPr lang="hu-HU" altLang="hu-HU">
                <a:latin typeface="Microsoft New Tai Lue" panose="020B0502040204020203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hu-HU" altLang="hu-HU" dirty="0"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83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051B25-8A71-4452-91B1-3D4CFD453925}" type="slidenum">
              <a:rPr lang="hu-HU" altLang="hu-HU">
                <a:latin typeface="Microsoft New Tai Lue" panose="020B0502040204020203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hu-HU" altLang="hu-HU" dirty="0"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108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Ezen fogunk dolgozni</a:t>
            </a:r>
          </a:p>
          <a:p>
            <a:endParaRPr lang="hu-HU"/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A079183-CA1F-43BB-A269-AEF94BF11C46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14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11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BEF34EB-EDE2-4092-997F-5BB3A5333DF5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15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19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Ezen fogunk dolgozni</a:t>
            </a:r>
          </a:p>
          <a:p>
            <a:endParaRPr lang="hu-HU"/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A079183-CA1F-43BB-A269-AEF94BF11C46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21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11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BEF34EB-EDE2-4092-997F-5BB3A5333DF5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22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31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FBD3920-E304-498E-84E6-2C7CBB431BE8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23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1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Ezeket a gyűjteményeket fogjuk használni a példákban</a:t>
            </a:r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CB863C9-AAAF-4441-83B0-F8B925CA5ABF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4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Elmondani:</a:t>
            </a:r>
          </a:p>
          <a:p>
            <a:r>
              <a:rPr lang="hu-HU"/>
              <a:t>* Concat() esetén nincsenek kivágva az ismétlődések, csak sima egymás után másolás</a:t>
            </a:r>
          </a:p>
          <a:p>
            <a:r>
              <a:rPr lang="hu-HU"/>
              <a:t>* halmazelméleti kifejezésnél  automatikusan kivágja az ismétlődéseket</a:t>
            </a:r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E257D95-8618-42B8-8301-EBBD7AEFD4EE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3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0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Második paraméter: nem fogjuk használni</a:t>
            </a:r>
          </a:p>
          <a:p>
            <a:endParaRPr lang="hu-HU"/>
          </a:p>
          <a:p>
            <a:r>
              <a:rPr lang="hu-HU"/>
              <a:t>Elmondani: x=&gt;x , Lambda kifejezés: bemenet=kimenet … Az „x” változóval fogjuk jelezni ezentúl az „atuális elem”-et</a:t>
            </a:r>
          </a:p>
          <a:p>
            <a:r>
              <a:rPr lang="hu-HU"/>
              <a:t>Elmondani: a fordító meg az intellisense is ugyanúgy működik: érzékelik, hogy milyen gyűjteménynek hívom meg a metódusát. string[] esetén x=&gt;x.Length jó, de x=&gt;x.nev nem, ez utóbbi csak diak[] vagy List&lt;diak&gt; esetén jó</a:t>
            </a:r>
          </a:p>
          <a:p>
            <a:endParaRPr lang="hu-HU"/>
          </a:p>
        </p:txBody>
      </p:sp>
      <p:sp>
        <p:nvSpPr>
          <p:cNvPr id="522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DA3A74F-3746-4D85-8D8E-3F2CBB88F3AE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4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3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Második paraméter: nem fogjuk használni</a:t>
            </a:r>
          </a:p>
          <a:p>
            <a:endParaRPr lang="hu-HU"/>
          </a:p>
          <a:p>
            <a:r>
              <a:rPr lang="hu-HU"/>
              <a:t>Elmondani: x=&gt;x , Lambda kifejezés: bemenet=kimenet</a:t>
            </a:r>
          </a:p>
          <a:p>
            <a:r>
              <a:rPr lang="hu-HU"/>
              <a:t>Elmondani: a fordító meg az intellisense is ugyanúgy működik: érzékelik, hogy milyen gyűjteménynek hívom meg a metódusát. string[] esetén x=&gt;x.Length jó, de x=&gt;x.nev nem, ez utóbbi csak diak[] vagy List&lt;diak&gt; esetén jó</a:t>
            </a:r>
          </a:p>
          <a:p>
            <a:endParaRPr lang="hu-HU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6C667B10-4D71-406A-88BD-7093B7FE813C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5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4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083643F-ABB5-4597-B429-3BE09D8C7AD0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6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84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Elmondani: NEM SQL! Azonos kulcsszavak, mert azonos feladatot látnak el, de más a sorrend, más a használat</a:t>
            </a:r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515FF95-02C2-42A0-92C5-A5E04B91BA42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7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24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6B5FC86F-0F6B-4A38-8BDD-43EFB9D502C3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8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6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45B31D3-DC8B-46CB-9918-2E7FAB7212C9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9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4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E3F63D-85EE-44CC-9B17-615FB0AB84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SzaboZs</a:t>
            </a:r>
          </a:p>
        </p:txBody>
      </p:sp>
    </p:spTree>
    <p:extLst>
      <p:ext uri="{BB962C8B-B14F-4D97-AF65-F5344CB8AC3E}">
        <p14:creationId xmlns:p14="http://schemas.microsoft.com/office/powerpoint/2010/main" val="202401707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SzaboZs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6CF3-6A93-49FC-89C5-CE152A5E28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50586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SzaboZs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5B45-AD67-4138-B7CD-0F5BDAAD2A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307399"/>
      </p:ext>
    </p:extLst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3373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337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SzaboZs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C6C1-1FAF-43B7-9479-BB452377A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08187"/>
      </p:ext>
    </p:extLst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57626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107950" y="692150"/>
            <a:ext cx="8928100" cy="5761038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SzaboZs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DC2BE-1823-417E-A4F3-693B93182C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782675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SzaboZs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299B-CA50-4C32-AB8B-7E4347FB47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215160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SzaboZs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8C77-0C45-4AD4-B4A9-3CA465BDCD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54738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SzaboZs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2F33-5BCF-4D90-81BE-CD06FCF6DB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0465744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95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SzaboZs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91B6-F415-426E-B7CB-C6CC863700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744196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SzaboZs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C312-F233-4176-9F9F-AE9E600C59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910121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SzaboZs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0436F-A9FF-466B-8F40-6418C1D50A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854253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SzaboZs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B4607-7461-4212-824A-80C2AA698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321538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SzaboZs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4A87-4D0F-4CBD-BD5B-CF69A9F264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110080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hu-H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62725"/>
            <a:ext cx="17272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309FB9-9E6D-4EAF-8AB4-3A8A968BBD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dirty="0" err="1"/>
              <a:t>SzaboZs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ransition spd="med">
    <p:cover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dirty="0" err="1"/>
              <a:t>SzaboZs</a:t>
            </a:r>
            <a:endParaRPr lang="hu-HU" dirty="0"/>
          </a:p>
        </p:txBody>
      </p:sp>
      <p:sp>
        <p:nvSpPr>
          <p:cNvPr id="2053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 dirty="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7DC47E-E48D-4991-9E17-7910E9DAA3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transition spd="med">
    <p:cover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CCD52CA-6380-49FE-80BE-6E2DFC2F268D}" type="slidenum">
              <a:rPr lang="hu-HU" sz="1000" smtClean="0">
                <a:solidFill>
                  <a:schemeClr val="tx1"/>
                </a:solidFill>
              </a:rPr>
              <a:pPr eaLnBrk="1" hangingPunct="1"/>
              <a:t>1</a:t>
            </a:fld>
            <a:endParaRPr lang="hu-HU" sz="1000">
              <a:solidFill>
                <a:schemeClr val="tx1"/>
              </a:solidFill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628775"/>
            <a:ext cx="8928100" cy="1470025"/>
          </a:xfrm>
        </p:spPr>
        <p:txBody>
          <a:bodyPr/>
          <a:lstStyle/>
          <a:p>
            <a:pPr algn="ctr" eaLnBrk="1" hangingPunct="1"/>
            <a:r>
              <a:rPr lang="hu-HU" sz="4000" dirty="0"/>
              <a:t>Haladó fejlesztési technikák</a:t>
            </a:r>
          </a:p>
        </p:txBody>
      </p:sp>
      <p:sp>
        <p:nvSpPr>
          <p:cNvPr id="4101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3141663"/>
            <a:ext cx="8928100" cy="3024187"/>
          </a:xfrm>
          <a:noFill/>
        </p:spPr>
        <p:txBody>
          <a:bodyPr lIns="360000"/>
          <a:lstStyle/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/>
              <a:t>XML formátum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/>
              <a:t>JSON formátum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/>
              <a:t>Adatstruktúra-független műveletek: LINQ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/>
              <a:t>XLINQ</a:t>
            </a:r>
          </a:p>
        </p:txBody>
      </p:sp>
    </p:spTree>
  </p:cSld>
  <p:clrMapOvr>
    <a:masterClrMapping/>
  </p:clrMapOvr>
  <p:transition spd="med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operátor példák – csatolás (</a:t>
            </a:r>
            <a:r>
              <a:rPr lang="hu-HU" dirty="0" err="1">
                <a:latin typeface="+mn-lt"/>
              </a:rPr>
              <a:t>inner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join</a:t>
            </a:r>
            <a:r>
              <a:rPr lang="hu-HU" dirty="0">
                <a:latin typeface="+mn-lt"/>
              </a:rPr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9216710" cy="5761038"/>
          </a:xfrm>
        </p:spPr>
        <p:txBody>
          <a:bodyPr/>
          <a:lstStyle/>
          <a:p>
            <a:r>
              <a:rPr lang="hu-HU" dirty="0"/>
              <a:t>Amennyiben van azonos adatmező két gyűjteményben, akkor van erre lehetőségünk (ld. Gyakorlat és Db-</a:t>
            </a:r>
            <a:r>
              <a:rPr lang="hu-HU" dirty="0" err="1"/>
              <a:t>Linq</a:t>
            </a:r>
            <a:r>
              <a:rPr lang="hu-HU" dirty="0"/>
              <a:t> és adatbázisok óra)</a:t>
            </a:r>
          </a:p>
          <a:p>
            <a:r>
              <a:rPr lang="hu-HU" dirty="0"/>
              <a:t>Ez már tipikusan az, ami </a:t>
            </a:r>
            <a:r>
              <a:rPr lang="hu-HU" dirty="0" err="1"/>
              <a:t>query</a:t>
            </a:r>
            <a:r>
              <a:rPr lang="hu-HU" dirty="0"/>
              <a:t> </a:t>
            </a:r>
            <a:r>
              <a:rPr lang="hu-HU" dirty="0" err="1"/>
              <a:t>syntax</a:t>
            </a:r>
            <a:r>
              <a:rPr lang="hu-HU" dirty="0"/>
              <a:t> nélkül nagyon bonyolult</a:t>
            </a:r>
            <a:br>
              <a:rPr lang="hu-HU" dirty="0"/>
            </a:br>
            <a:r>
              <a:rPr lang="hu-HU" dirty="0"/>
              <a:t>(4 generikus </a:t>
            </a:r>
            <a:r>
              <a:rPr lang="hu-HU" dirty="0" err="1"/>
              <a:t>típusparamétterel</a:t>
            </a:r>
            <a:r>
              <a:rPr lang="hu-HU" dirty="0"/>
              <a:t> rendelkező generikus metódus, két gyűjteménnyel és 3 lambda kifejezéssel…)</a:t>
            </a:r>
          </a:p>
          <a:p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from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firstItem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firstCollection</a:t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latin typeface="Consolas" pitchFamily="49" charset="0"/>
                <a:cs typeface="Calibri" pitchFamily="34" charset="0"/>
              </a:rPr>
              <a:t>			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join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secondItem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secondCollection</a:t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latin typeface="Consolas" pitchFamily="49" charset="0"/>
                <a:cs typeface="Calibri" pitchFamily="34" charset="0"/>
              </a:rPr>
              <a:t>			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on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firstItem.X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equals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secondItem.Y</a:t>
            </a:r>
            <a:endParaRPr lang="hu-HU" dirty="0">
              <a:latin typeface="Consolas" pitchFamily="49" charset="0"/>
              <a:cs typeface="Calibri" pitchFamily="34" charset="0"/>
            </a:endParaRPr>
          </a:p>
          <a:p>
            <a:r>
              <a:rPr lang="hu-HU" dirty="0">
                <a:cs typeface="Calibri" pitchFamily="34" charset="0"/>
              </a:rPr>
              <a:t>A </a:t>
            </a:r>
            <a:r>
              <a:rPr lang="hu-HU" dirty="0" err="1">
                <a:cs typeface="Calibri" pitchFamily="34" charset="0"/>
              </a:rPr>
              <a:t>query</a:t>
            </a:r>
            <a:r>
              <a:rPr lang="hu-HU" dirty="0">
                <a:cs typeface="Calibri" pitchFamily="34" charset="0"/>
              </a:rPr>
              <a:t> többi részében minden </a:t>
            </a:r>
            <a:r>
              <a:rPr lang="hu-HU" dirty="0" err="1">
                <a:cs typeface="Calibri" pitchFamily="34" charset="0"/>
              </a:rPr>
              <a:t>firstItem-hez</a:t>
            </a:r>
            <a:r>
              <a:rPr lang="hu-HU" dirty="0">
                <a:cs typeface="Calibri" pitchFamily="34" charset="0"/>
              </a:rPr>
              <a:t> a HOZZÁ ILLESZKEDŐ </a:t>
            </a:r>
            <a:r>
              <a:rPr lang="hu-HU" dirty="0" err="1">
                <a:cs typeface="Calibri" pitchFamily="34" charset="0"/>
              </a:rPr>
              <a:t>secondItem</a:t>
            </a:r>
            <a:r>
              <a:rPr lang="hu-HU" dirty="0">
                <a:cs typeface="Calibri" pitchFamily="34" charset="0"/>
              </a:rPr>
              <a:t> elem </a:t>
            </a:r>
            <a:r>
              <a:rPr lang="hu-HU" dirty="0" err="1">
                <a:cs typeface="Calibri" pitchFamily="34" charset="0"/>
              </a:rPr>
              <a:t>csatolódik</a:t>
            </a:r>
            <a:r>
              <a:rPr lang="hu-HU" dirty="0">
                <a:cs typeface="Calibri" pitchFamily="34" charset="0"/>
              </a:rPr>
              <a:t>, és mindkettő használható (pl. autóhoz a hozzá illeszkedő márka)</a:t>
            </a:r>
          </a:p>
          <a:p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from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car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carCollection</a:t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latin typeface="Consolas" pitchFamily="49" charset="0"/>
                <a:cs typeface="Calibri" pitchFamily="34" charset="0"/>
              </a:rPr>
              <a:t>			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join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brand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brandCollection</a:t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latin typeface="Consolas" pitchFamily="49" charset="0"/>
                <a:cs typeface="Calibri" pitchFamily="34" charset="0"/>
              </a:rPr>
              <a:t>			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on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car.brandId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equals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brand.Id</a:t>
            </a:r>
            <a:endParaRPr lang="hu-HU" dirty="0"/>
          </a:p>
        </p:txBody>
      </p:sp>
      <p:sp>
        <p:nvSpPr>
          <p:cNvPr id="2765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BB93897D-4BBB-41F4-BAD2-10204E81C33E}" type="slidenum">
              <a:rPr lang="hu-HU" sz="1000" smtClean="0">
                <a:solidFill>
                  <a:schemeClr val="tx1"/>
                </a:solidFill>
              </a:rPr>
              <a:pPr eaLnBrk="1" hangingPunct="1"/>
              <a:t>10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4343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JSON </a:t>
            </a:r>
            <a:r>
              <a:rPr lang="hu-HU" dirty="0" err="1"/>
              <a:t>Linq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836640"/>
            <a:ext cx="9386888" cy="41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82629"/>
      </p:ext>
    </p:extLst>
  </p:cSld>
  <p:clrMapOvr>
    <a:masterClrMapping/>
  </p:clrMapOvr>
  <p:transition spd="med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+mn-lt"/>
              </a:rPr>
              <a:t>LINQ </a:t>
            </a:r>
            <a:r>
              <a:rPr lang="hu-HU" altLang="hu-HU" dirty="0" err="1">
                <a:latin typeface="+mn-lt"/>
              </a:rPr>
              <a:t>to</a:t>
            </a:r>
            <a:r>
              <a:rPr lang="hu-HU" altLang="hu-HU" dirty="0">
                <a:latin typeface="+mn-lt"/>
              </a:rPr>
              <a:t> XML, XLINQ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sz="2800" dirty="0"/>
              <a:t>X* osztályok: igen erős LINQ-támogatás!</a:t>
            </a:r>
          </a:p>
          <a:p>
            <a:pPr lvl="1">
              <a:defRPr/>
            </a:pPr>
            <a:r>
              <a:rPr lang="hu-HU" sz="2400" b="1" dirty="0"/>
              <a:t>LINQ-</a:t>
            </a:r>
            <a:r>
              <a:rPr lang="hu-HU" sz="2400" b="1" dirty="0" err="1"/>
              <a:t>zható</a:t>
            </a:r>
            <a:r>
              <a:rPr lang="hu-HU" sz="2400" b="1" dirty="0"/>
              <a:t> </a:t>
            </a:r>
            <a:r>
              <a:rPr lang="hu-HU" sz="2400" b="1" dirty="0" err="1"/>
              <a:t>IEnumerable</a:t>
            </a:r>
            <a:r>
              <a:rPr lang="hu-HU" sz="2400" b="1" dirty="0"/>
              <a:t>&lt;T&gt;-ként kapunk vissza egy csomó adatot</a:t>
            </a:r>
          </a:p>
          <a:p>
            <a:pPr lvl="1">
              <a:defRPr/>
            </a:pPr>
            <a:endParaRPr lang="hu-HU" sz="2400" b="1" dirty="0"/>
          </a:p>
          <a:p>
            <a:pPr marL="457200" lvl="1" indent="0">
              <a:buFontTx/>
              <a:buNone/>
              <a:defRPr/>
            </a:pPr>
            <a:r>
              <a:rPr lang="hu-HU" sz="2400" b="1" dirty="0"/>
              <a:t>Pl. </a:t>
            </a:r>
            <a:r>
              <a:rPr lang="hu-HU" sz="2400" b="1" dirty="0" err="1"/>
              <a:t>XElement</a:t>
            </a:r>
            <a:r>
              <a:rPr lang="hu-HU" sz="2400" b="1" dirty="0"/>
              <a:t> xe2: </a:t>
            </a:r>
          </a:p>
          <a:p>
            <a:pPr lvl="1">
              <a:defRPr/>
            </a:pPr>
            <a:r>
              <a:rPr lang="hu-HU" sz="2400" b="1" dirty="0"/>
              <a:t>xe2.Descendants() </a:t>
            </a:r>
          </a:p>
          <a:p>
            <a:pPr lvl="2">
              <a:defRPr/>
            </a:pPr>
            <a:r>
              <a:rPr lang="hu-HU" sz="2000" b="1" dirty="0"/>
              <a:t>minden gyerekelem (gyerekelemek gyerekelemei is)</a:t>
            </a:r>
          </a:p>
          <a:p>
            <a:pPr lvl="1">
              <a:defRPr/>
            </a:pPr>
            <a:r>
              <a:rPr lang="hu-HU" sz="2400" b="1" dirty="0"/>
              <a:t>xe2.Descendants("</a:t>
            </a:r>
            <a:r>
              <a:rPr lang="hu-HU" sz="2400" b="1" dirty="0" err="1"/>
              <a:t>note</a:t>
            </a:r>
            <a:r>
              <a:rPr lang="hu-HU" sz="2400" b="1" dirty="0"/>
              <a:t>") </a:t>
            </a:r>
          </a:p>
          <a:p>
            <a:pPr lvl="2">
              <a:defRPr/>
            </a:pPr>
            <a:r>
              <a:rPr lang="hu-HU" sz="2000" b="1" dirty="0"/>
              <a:t>ilyen nevű gyerekelemek (gyerekelemek gyerekei is)</a:t>
            </a:r>
          </a:p>
          <a:p>
            <a:pPr lvl="1">
              <a:defRPr/>
            </a:pPr>
            <a:r>
              <a:rPr lang="hu-HU" sz="2400" b="1" dirty="0"/>
              <a:t>xe2.Elements() </a:t>
            </a:r>
          </a:p>
          <a:p>
            <a:pPr lvl="2">
              <a:defRPr/>
            </a:pPr>
            <a:r>
              <a:rPr lang="hu-HU" sz="2000" b="1" dirty="0"/>
              <a:t>közvetlen gyerekelemek </a:t>
            </a:r>
          </a:p>
          <a:p>
            <a:pPr lvl="1">
              <a:defRPr/>
            </a:pPr>
            <a:r>
              <a:rPr lang="hu-HU" sz="2400" b="1" dirty="0"/>
              <a:t>xe2.Elements("</a:t>
            </a:r>
            <a:r>
              <a:rPr lang="hu-HU" sz="2400" b="1" dirty="0" err="1"/>
              <a:t>note</a:t>
            </a:r>
            <a:r>
              <a:rPr lang="hu-HU" sz="2400" b="1" dirty="0"/>
              <a:t>") </a:t>
            </a:r>
          </a:p>
          <a:p>
            <a:pPr lvl="2">
              <a:defRPr/>
            </a:pPr>
            <a:r>
              <a:rPr lang="hu-HU" sz="2000" b="1" dirty="0"/>
              <a:t>ilyen nevű közvetlen gyerekelemek</a:t>
            </a:r>
            <a:endParaRPr lang="hu-HU" sz="2400" b="1" dirty="0"/>
          </a:p>
          <a:p>
            <a:pPr lvl="1">
              <a:defRPr/>
            </a:pPr>
            <a:r>
              <a:rPr lang="hu-HU" sz="2400" b="1" dirty="0"/>
              <a:t>xe2.Attributes(), xe2.Ancestors() …   </a:t>
            </a:r>
          </a:p>
        </p:txBody>
      </p:sp>
      <p:sp>
        <p:nvSpPr>
          <p:cNvPr id="2150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20C526C-8D39-432C-A327-4B7CCC7F40C9}" type="slidenum">
              <a:rPr lang="hu-HU" altLang="hu-HU" sz="1000" b="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hu-HU" altLang="hu-HU" sz="1000" b="0"/>
          </a:p>
        </p:txBody>
      </p:sp>
    </p:spTree>
    <p:extLst>
      <p:ext uri="{BB962C8B-B14F-4D97-AF65-F5344CB8AC3E}">
        <p14:creationId xmlns:p14="http://schemas.microsoft.com/office/powerpoint/2010/main" val="264812506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+mn-lt"/>
              </a:rPr>
              <a:t>LINQ </a:t>
            </a:r>
            <a:r>
              <a:rPr lang="hu-HU" altLang="hu-HU" dirty="0" err="1">
                <a:latin typeface="+mn-lt"/>
              </a:rPr>
              <a:t>to</a:t>
            </a:r>
            <a:r>
              <a:rPr lang="hu-HU" altLang="hu-HU" dirty="0">
                <a:latin typeface="+mn-lt"/>
              </a:rPr>
              <a:t> XML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107950" y="3573020"/>
            <a:ext cx="9144700" cy="288016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dirty="0" err="1">
                <a:solidFill>
                  <a:srgbClr val="2B91AF"/>
                </a:solidFill>
                <a:latin typeface="Consolas"/>
              </a:rPr>
              <a:t>XDocument</a:t>
            </a:r>
            <a:r>
              <a:rPr lang="hu-HU" dirty="0">
                <a:solidFill>
                  <a:prstClr val="black"/>
                </a:solidFill>
                <a:latin typeface="Consolas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Consolas"/>
              </a:rPr>
              <a:t>XDoc</a:t>
            </a:r>
            <a:r>
              <a:rPr lang="hu-HU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hu-HU" dirty="0">
                <a:solidFill>
                  <a:schemeClr val="tx2"/>
                </a:solidFill>
                <a:latin typeface="Consolas"/>
              </a:rPr>
              <a:t>...</a:t>
            </a:r>
          </a:p>
          <a:p>
            <a:pPr marL="0" indent="0">
              <a:buFontTx/>
              <a:buNone/>
              <a:defRPr/>
            </a:pPr>
            <a:r>
              <a:rPr lang="en-US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q =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from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Consolas"/>
              </a:rPr>
              <a:t>node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in</a:t>
            </a:r>
            <a:r>
              <a:rPr lang="hu-HU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XDoc.Descendants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"</a:t>
            </a:r>
            <a:r>
              <a:rPr lang="hu-HU" dirty="0" err="1">
                <a:solidFill>
                  <a:srgbClr val="A31515"/>
                </a:solidFill>
                <a:latin typeface="Consolas"/>
              </a:rPr>
              <a:t>person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"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hu-HU" dirty="0">
                <a:solidFill>
                  <a:srgbClr val="0000FF"/>
                </a:solidFill>
                <a:latin typeface="Consolas"/>
              </a:rPr>
              <a:t>   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where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Consolas"/>
              </a:rPr>
              <a:t>node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.Element(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"</a:t>
            </a:r>
            <a:r>
              <a:rPr lang="hu-HU" dirty="0" err="1">
                <a:solidFill>
                  <a:srgbClr val="A31515"/>
                </a:solidFill>
                <a:latin typeface="Consolas"/>
              </a:rPr>
              <a:t>name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"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).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Value.StartsWith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"</a:t>
            </a:r>
            <a:r>
              <a:rPr lang="hu-HU" dirty="0">
                <a:solidFill>
                  <a:srgbClr val="A31515"/>
                </a:solidFill>
                <a:latin typeface="Consolas"/>
              </a:rPr>
              <a:t>J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"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hu-HU" dirty="0">
                <a:solidFill>
                  <a:srgbClr val="0000FF"/>
                </a:solidFill>
                <a:latin typeface="Consolas"/>
              </a:rPr>
              <a:t>     </a:t>
            </a:r>
            <a:r>
              <a:rPr lang="hu-HU" dirty="0" err="1">
                <a:solidFill>
                  <a:srgbClr val="0000FF"/>
                </a:solidFill>
                <a:latin typeface="Consolas"/>
              </a:rPr>
              <a:t>select</a:t>
            </a:r>
            <a:r>
              <a:rPr lang="hu-HU" dirty="0">
                <a:solidFill>
                  <a:prstClr val="black"/>
                </a:solidFill>
                <a:latin typeface="Consolas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Consolas"/>
              </a:rPr>
              <a:t>node</a:t>
            </a:r>
            <a:r>
              <a:rPr lang="hu-HU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pPr>
              <a:lnSpc>
                <a:spcPct val="115000"/>
              </a:lnSpc>
              <a:buFontTx/>
              <a:buNone/>
              <a:defRPr/>
            </a:pPr>
            <a:endParaRPr lang="hu-HU" dirty="0">
              <a:solidFill>
                <a:srgbClr val="2B91AF"/>
              </a:solidFill>
              <a:latin typeface="Consolas" pitchFamily="49" charset="0"/>
              <a:cs typeface="Calibri" pitchFamily="34" charset="0"/>
            </a:endParaRPr>
          </a:p>
        </p:txBody>
      </p:sp>
      <p:sp>
        <p:nvSpPr>
          <p:cNvPr id="2253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D263D96-36A1-4964-8701-C73CFF3E15CB}" type="slidenum">
              <a:rPr lang="hu-HU" altLang="hu-HU" sz="1000" b="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hu-HU" altLang="hu-HU" sz="1000" b="0"/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250825" y="765175"/>
            <a:ext cx="78501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&lt;</a:t>
            </a:r>
            <a:r>
              <a:rPr lang="hu-HU" altLang="hu-HU" sz="2000" dirty="0" err="1"/>
              <a:t>people</a:t>
            </a:r>
            <a:r>
              <a:rPr lang="hu-HU" altLang="hu-HU" sz="2000" dirty="0"/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</a:t>
            </a:r>
            <a:r>
              <a:rPr lang="nn-NO" altLang="hu-HU" sz="2000" dirty="0"/>
              <a:t>&lt;</a:t>
            </a:r>
            <a:r>
              <a:rPr lang="hu-HU" altLang="hu-HU" sz="2000" dirty="0" err="1"/>
              <a:t>person</a:t>
            </a:r>
            <a:r>
              <a:rPr lang="nn-NO" altLang="hu-HU" sz="2000" dirty="0"/>
              <a:t> id="43984"&gt;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  </a:t>
            </a:r>
            <a:r>
              <a:rPr lang="nn-NO" altLang="hu-HU" sz="2000" dirty="0"/>
              <a:t>  &lt;n</a:t>
            </a:r>
            <a:r>
              <a:rPr lang="hu-HU" altLang="hu-HU" sz="2000" dirty="0" err="1"/>
              <a:t>ame</a:t>
            </a:r>
            <a:r>
              <a:rPr lang="nn-NO" altLang="hu-HU" sz="2000" dirty="0"/>
              <a:t>&gt;Joe&lt;/n</a:t>
            </a:r>
            <a:r>
              <a:rPr lang="hu-HU" altLang="hu-HU" sz="2000" dirty="0" err="1"/>
              <a:t>ame</a:t>
            </a:r>
            <a:r>
              <a:rPr lang="nn-NO" altLang="hu-HU" sz="2000" dirty="0"/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2000" dirty="0"/>
              <a:t> </a:t>
            </a:r>
            <a:r>
              <a:rPr lang="hu-HU" altLang="hu-HU" sz="2000" dirty="0"/>
              <a:t>      </a:t>
            </a:r>
            <a:r>
              <a:rPr lang="nn-NO" altLang="hu-HU" sz="2000" dirty="0"/>
              <a:t> &lt;</a:t>
            </a:r>
            <a:r>
              <a:rPr lang="hu-HU" altLang="hu-HU" sz="2000" dirty="0" err="1"/>
              <a:t>age</a:t>
            </a:r>
            <a:r>
              <a:rPr lang="nn-NO" altLang="hu-HU" sz="2000" dirty="0"/>
              <a:t>&gt;25&lt;/</a:t>
            </a:r>
            <a:r>
              <a:rPr lang="hu-HU" altLang="hu-HU" sz="2000" dirty="0" err="1"/>
              <a:t>age</a:t>
            </a:r>
            <a:r>
              <a:rPr lang="nn-NO" altLang="hu-HU" sz="2000" dirty="0"/>
              <a:t>&gt;</a:t>
            </a:r>
            <a:endParaRPr lang="hu-HU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    &lt;</a:t>
            </a:r>
            <a:r>
              <a:rPr lang="hu-HU" altLang="hu-HU" sz="2000" dirty="0" err="1"/>
              <a:t>phone</a:t>
            </a:r>
            <a:r>
              <a:rPr lang="hu-HU" altLang="hu-HU" sz="2000" dirty="0"/>
              <a:t>&gt;0618515133&lt;/</a:t>
            </a:r>
            <a:r>
              <a:rPr lang="hu-HU" altLang="hu-HU" sz="2000" dirty="0" err="1"/>
              <a:t>phone</a:t>
            </a:r>
            <a:r>
              <a:rPr lang="hu-HU" altLang="hu-HU" sz="2000" dirty="0"/>
              <a:t>&gt;</a:t>
            </a:r>
            <a:endParaRPr lang="nn-NO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 &lt;/</a:t>
            </a:r>
            <a:r>
              <a:rPr lang="hu-HU" altLang="hu-HU" sz="2000" dirty="0" err="1"/>
              <a:t>person</a:t>
            </a:r>
            <a:r>
              <a:rPr lang="nn-NO" altLang="hu-HU" sz="2000" dirty="0"/>
              <a:t>&gt;</a:t>
            </a:r>
            <a:endParaRPr lang="hu-HU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…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&lt;/</a:t>
            </a:r>
            <a:r>
              <a:rPr lang="hu-HU" altLang="hu-HU" sz="2000" dirty="0" err="1"/>
              <a:t>people</a:t>
            </a:r>
            <a:r>
              <a:rPr lang="hu-HU" altLang="hu-HU" sz="2000" dirty="0"/>
              <a:t>&gt;</a:t>
            </a:r>
            <a:endParaRPr lang="nn-NO" altLang="hu-HU" sz="2000" dirty="0"/>
          </a:p>
        </p:txBody>
      </p:sp>
    </p:spTree>
    <p:extLst>
      <p:ext uri="{BB962C8B-B14F-4D97-AF65-F5344CB8AC3E}">
        <p14:creationId xmlns:p14="http://schemas.microsoft.com/office/powerpoint/2010/main" val="4249116915"/>
      </p:ext>
    </p:extLst>
  </p:cSld>
  <p:clrMapOvr>
    <a:masterClrMapping/>
  </p:clrMapOvr>
  <p:transition spd="med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Példa</a:t>
            </a: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112211" y="1052670"/>
            <a:ext cx="8928100" cy="64856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A31515"/>
                </a:solidFill>
                <a:cs typeface="Calibri" pitchFamily="34" charset="0"/>
              </a:rPr>
              <a:t>http://users.nik.uni-obuda.hu/prog3/_data/people.xml</a:t>
            </a:r>
            <a:endParaRPr lang="hu-HU" dirty="0">
              <a:cs typeface="Calibri" pitchFamily="34" charset="0"/>
            </a:endParaRPr>
          </a:p>
        </p:txBody>
      </p:sp>
      <p:sp>
        <p:nvSpPr>
          <p:cNvPr id="2048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3D32F3E-F132-4BB7-9E64-F618157DD88E}" type="slidenum">
              <a:rPr lang="hu-HU" sz="1000" smtClean="0">
                <a:solidFill>
                  <a:schemeClr val="tx1"/>
                </a:solidFill>
              </a:rPr>
              <a:pPr eaLnBrk="1" hangingPunct="1"/>
              <a:t>14</a:t>
            </a:fld>
            <a:endParaRPr lang="hu-HU" sz="100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714227"/>
            <a:ext cx="10872940" cy="29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39252"/>
      </p:ext>
    </p:extLst>
  </p:cSld>
  <p:clrMapOvr>
    <a:masterClrMapping/>
  </p:clrMapOvr>
  <p:transition spd="med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Példa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/>
              <a:t>Listázzuk</a:t>
            </a:r>
            <a:r>
              <a:rPr lang="hu-HU" dirty="0"/>
              <a:t> azokat, akik </a:t>
            </a:r>
            <a:r>
              <a:rPr lang="hu-HU" u="sng" dirty="0"/>
              <a:t>nem</a:t>
            </a:r>
            <a:r>
              <a:rPr lang="hu-HU" dirty="0"/>
              <a:t> a BA épületben dolgoznak</a:t>
            </a:r>
            <a:br>
              <a:rPr lang="hu-HU" dirty="0"/>
            </a:br>
            <a:r>
              <a:rPr lang="hu-HU" dirty="0"/>
              <a:t>(Alternatívák: közvetlenül XML-ből vagy köztes osztályt használva?)</a:t>
            </a:r>
          </a:p>
          <a:p>
            <a:pPr marL="0" indent="0">
              <a:buNone/>
            </a:pPr>
            <a:endParaRPr lang="hu-HU" dirty="0">
              <a:highlight>
                <a:srgbClr val="FFFFFF"/>
              </a:highlight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XDocument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XDoc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= </a:t>
            </a: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XDocument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.Load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sz="18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"http://users.nik.uni-obuda.hu/prog3/_</a:t>
            </a:r>
            <a:r>
              <a:rPr lang="hu-HU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data</a:t>
            </a:r>
            <a:r>
              <a:rPr lang="hu-HU" sz="18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/people.xml"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endParaRPr lang="hu-H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var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q0 =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from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node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in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XDoc.Descendants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person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</a:t>
            </a:r>
            <a:endParaRPr lang="hu-H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     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let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room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node.Element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room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).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Value</a:t>
            </a:r>
            <a:endParaRPr lang="hu-H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     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where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!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room.StartsWith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"BA"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</a:t>
            </a:r>
            <a:endParaRPr lang="hu-H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     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select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node.Element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name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).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Value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;</a:t>
            </a:r>
            <a:endParaRPr lang="hu-H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foreach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(</a:t>
            </a:r>
            <a:r>
              <a:rPr lang="hu-HU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var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item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in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q0) {</a:t>
            </a:r>
            <a:b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</a:b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</a:t>
            </a: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Console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.WriteLine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item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b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</a:b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}</a:t>
            </a:r>
          </a:p>
        </p:txBody>
      </p:sp>
      <p:sp>
        <p:nvSpPr>
          <p:cNvPr id="2662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473C45D-B24E-49E6-8F24-EC31606A65D9}" type="slidenum">
              <a:rPr lang="hu-HU" sz="1000" smtClean="0">
                <a:solidFill>
                  <a:schemeClr val="tx1"/>
                </a:solidFill>
              </a:rPr>
              <a:pPr eaLnBrk="1" hangingPunct="1"/>
              <a:t>15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1386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1296650"/>
          </a:xfrm>
        </p:spPr>
        <p:txBody>
          <a:bodyPr/>
          <a:lstStyle/>
          <a:p>
            <a:r>
              <a:rPr lang="hu-HU" dirty="0"/>
              <a:t>Köztes osztály használatával az XML </a:t>
            </a:r>
            <a:r>
              <a:rPr lang="hu-HU" dirty="0" err="1"/>
              <a:t>node-ból</a:t>
            </a:r>
            <a:r>
              <a:rPr lang="hu-HU" dirty="0"/>
              <a:t> először objektumot konvertálunk, így visszavezetjük az XML </a:t>
            </a:r>
            <a:r>
              <a:rPr lang="hu-HU" dirty="0" err="1"/>
              <a:t>feldolgoztást</a:t>
            </a:r>
            <a:r>
              <a:rPr lang="hu-HU" dirty="0"/>
              <a:t> </a:t>
            </a:r>
            <a:r>
              <a:rPr lang="hu-HU" dirty="0" err="1"/>
              <a:t>Linq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Objects</a:t>
            </a:r>
            <a:r>
              <a:rPr lang="hu-HU" dirty="0"/>
              <a:t> módszerre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0" y="1988800"/>
            <a:ext cx="4857750" cy="2386013"/>
          </a:xfrm>
          <a:prstGeom prst="rect">
            <a:avLst/>
          </a:prstGeom>
          <a:ln w="25400"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60" y="2617450"/>
            <a:ext cx="5857875" cy="35147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4566444"/>
            <a:ext cx="6600825" cy="2085975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298162016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– </a:t>
            </a:r>
            <a:r>
              <a:rPr lang="hu-HU" dirty="0" err="1"/>
              <a:t>Extension</a:t>
            </a:r>
            <a:r>
              <a:rPr lang="hu-HU" dirty="0"/>
              <a:t> </a:t>
            </a:r>
            <a:r>
              <a:rPr lang="hu-HU" dirty="0" err="1"/>
              <a:t>Method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0" y="680361"/>
            <a:ext cx="6229350" cy="43434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151845"/>
            <a:ext cx="6858000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822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– Dolgozók száma és oldalakra darabolt lista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4" y="980660"/>
            <a:ext cx="6400800" cy="16859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84" y="2969513"/>
            <a:ext cx="5872163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2581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– Legrövidebb és leghosszabb nevek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836640"/>
            <a:ext cx="7186613" cy="27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0742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operátor példák</a:t>
            </a:r>
            <a:br>
              <a:rPr lang="hu-HU" dirty="0">
                <a:latin typeface="+mn-lt"/>
              </a:rPr>
            </a:br>
            <a:endParaRPr lang="hu-HU" dirty="0">
              <a:latin typeface="+mn-lt"/>
            </a:endParaRP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9036050" cy="5761038"/>
          </a:xfrm>
        </p:spPr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first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{ 2, 4, 6, 8, 2, 1, 2, 3 };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second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{ 1, 3, 5, 7, 1, 1, 2, 3 };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string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strArray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string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{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"Béla"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"Jolán"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"Bill"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"Shakespeare"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"Verne"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"Jókai"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};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List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&lt;</a:t>
            </a:r>
            <a:r>
              <a:rPr lang="hu-HU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&gt;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students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List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&lt;</a:t>
            </a:r>
            <a:r>
              <a:rPr lang="hu-HU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&gt;();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latin typeface="Consolas" pitchFamily="49" charset="0"/>
                <a:cs typeface="Calibri" pitchFamily="34" charset="0"/>
              </a:rPr>
              <a:t>students.Add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"Első Egon"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52));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latin typeface="Consolas" pitchFamily="49" charset="0"/>
                <a:cs typeface="Calibri" pitchFamily="34" charset="0"/>
              </a:rPr>
              <a:t>students.Add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"Második Miksa"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97));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latin typeface="Consolas" pitchFamily="49" charset="0"/>
                <a:cs typeface="Calibri" pitchFamily="34" charset="0"/>
              </a:rPr>
              <a:t>students.Add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"Harmadik Huba"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10));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latin typeface="Consolas" pitchFamily="49" charset="0"/>
                <a:cs typeface="Calibri" pitchFamily="34" charset="0"/>
              </a:rPr>
              <a:t>students.Add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"Negyedik Néró"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89));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latin typeface="Consolas" pitchFamily="49" charset="0"/>
                <a:cs typeface="Calibri" pitchFamily="34" charset="0"/>
              </a:rPr>
              <a:t>students.Add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"Ötödik Ödön"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69));</a:t>
            </a:r>
            <a:endParaRPr lang="hu-HU" dirty="0">
              <a:cs typeface="Calibri" pitchFamily="34" charset="0"/>
            </a:endParaRPr>
          </a:p>
        </p:txBody>
      </p:sp>
      <p:sp>
        <p:nvSpPr>
          <p:cNvPr id="1638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A262DC40-6770-4EC2-8986-84752794FEE4}" type="slidenum">
              <a:rPr lang="hu-HU" sz="1000" smtClean="0">
                <a:solidFill>
                  <a:schemeClr val="tx1"/>
                </a:solidFill>
              </a:rPr>
              <a:pPr eaLnBrk="1" hangingPunct="1"/>
              <a:t>2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28581"/>
      </p:ext>
    </p:extLst>
  </p:cSld>
  <p:clrMapOvr>
    <a:masterClrMapping/>
  </p:clrMapOvr>
  <p:transition spd="med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– Csoportok; Legnagyobb csoport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7" y="713388"/>
            <a:ext cx="6958013" cy="144303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7" y="2564880"/>
            <a:ext cx="6243638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1188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Feladat</a:t>
            </a: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105569" y="709728"/>
            <a:ext cx="8928100" cy="57655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A31515"/>
                </a:solidFill>
                <a:cs typeface="Calibri" pitchFamily="34" charset="0"/>
              </a:rPr>
              <a:t>http://users.nik.uni-obuda.hu/prog3/</a:t>
            </a:r>
            <a:r>
              <a:rPr lang="en-US" dirty="0">
                <a:solidFill>
                  <a:srgbClr val="A31515"/>
                </a:solidFill>
                <a:cs typeface="Calibri" pitchFamily="34" charset="0"/>
              </a:rPr>
              <a:t>_</a:t>
            </a:r>
            <a:r>
              <a:rPr lang="hu-HU" dirty="0" err="1">
                <a:solidFill>
                  <a:srgbClr val="A31515"/>
                </a:solidFill>
                <a:cs typeface="Calibri" pitchFamily="34" charset="0"/>
              </a:rPr>
              <a:t>data</a:t>
            </a:r>
            <a:r>
              <a:rPr lang="hu-HU" dirty="0">
                <a:solidFill>
                  <a:srgbClr val="A31515"/>
                </a:solidFill>
                <a:cs typeface="Calibri" pitchFamily="34" charset="0"/>
              </a:rPr>
              <a:t>/war_of_westeros.xml</a:t>
            </a:r>
            <a:endParaRPr lang="hu-HU" dirty="0"/>
          </a:p>
        </p:txBody>
      </p:sp>
      <p:sp>
        <p:nvSpPr>
          <p:cNvPr id="2048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3D32F3E-F132-4BB7-9E64-F618157DD88E}" type="slidenum">
              <a:rPr lang="hu-HU" sz="1000" smtClean="0">
                <a:solidFill>
                  <a:schemeClr val="tx1"/>
                </a:solidFill>
              </a:rPr>
              <a:pPr eaLnBrk="1" hangingPunct="1"/>
              <a:t>21</a:t>
            </a:fld>
            <a:endParaRPr lang="hu-HU" sz="100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9" y="1180447"/>
            <a:ext cx="5786546" cy="430246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285" y="3924142"/>
            <a:ext cx="5772931" cy="296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24839"/>
      </p:ext>
    </p:extLst>
  </p:cSld>
  <p:clrMapOvr>
    <a:masterClrMapping/>
  </p:clrMapOvr>
  <p:transition spd="med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+mn-lt"/>
              </a:rPr>
              <a:t>Feladat</a:t>
            </a:r>
            <a:endParaRPr lang="hu-HU" dirty="0">
              <a:latin typeface="+mn-lt"/>
            </a:endParaRP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Az öt király háborújában …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Hány ház vett részt?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err="1"/>
              <a:t>Listázzuk</a:t>
            </a:r>
            <a:r>
              <a:rPr lang="hu-HU" dirty="0"/>
              <a:t> az „</a:t>
            </a:r>
            <a:r>
              <a:rPr lang="hu-HU" dirty="0" err="1"/>
              <a:t>ambush</a:t>
            </a:r>
            <a:r>
              <a:rPr lang="hu-HU" dirty="0"/>
              <a:t>” típusú csatákat!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Hány olyan csata volt, ahol a védekező sereg győzött, és volt híres fogoly?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Hány csatát nyert a Stark ház?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Mely csatákban vett részt több, mint 2 ház?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Melyik volt a 3 leggyakrabban előforduló régió?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Melyik volt a leggyakoribb régió?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3 leggyakrabban előforduló régióban mely csatákban vett részt több, mint 2 ház? (Q5 </a:t>
            </a:r>
            <a:r>
              <a:rPr lang="hu-HU" dirty="0" err="1"/>
              <a:t>join</a:t>
            </a:r>
            <a:r>
              <a:rPr lang="hu-HU" dirty="0"/>
              <a:t> Q6)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err="1"/>
              <a:t>Listázzuk</a:t>
            </a:r>
            <a:r>
              <a:rPr lang="hu-HU" dirty="0"/>
              <a:t> a házakat nyert csaták szerinti csökkenő sorrendben!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Mely csatában vett részt a legnagyobb ismert sereg?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err="1"/>
              <a:t>Listázzuk</a:t>
            </a:r>
            <a:r>
              <a:rPr lang="hu-HU" dirty="0"/>
              <a:t> a 3 leggyakrabban támadó parancsnokot!</a:t>
            </a:r>
          </a:p>
        </p:txBody>
      </p:sp>
      <p:sp>
        <p:nvSpPr>
          <p:cNvPr id="2662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473C45D-B24E-49E6-8F24-EC31606A65D9}" type="slidenum">
              <a:rPr lang="hu-HU" sz="1000" smtClean="0">
                <a:solidFill>
                  <a:schemeClr val="tx1"/>
                </a:solidFill>
              </a:rPr>
              <a:pPr eaLnBrk="1" hangingPunct="1"/>
              <a:t>22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57746"/>
      </p:ext>
    </p:extLst>
  </p:cSld>
  <p:clrMapOvr>
    <a:masterClrMapping/>
  </p:clrMapOvr>
  <p:transition spd="med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C4AAC55-8A46-4912-8C76-AAFBA64BB69F}" type="slidenum">
              <a:rPr lang="hu-HU" sz="1000" smtClean="0">
                <a:solidFill>
                  <a:schemeClr val="tx1"/>
                </a:solidFill>
              </a:rPr>
              <a:pPr eaLnBrk="1" hangingPunct="1"/>
              <a:t>23</a:t>
            </a:fld>
            <a:endParaRPr lang="hu-HU" sz="1000">
              <a:solidFill>
                <a:schemeClr val="tx1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latin typeface="Arial" pitchFamily="34" charset="0"/>
              </a:rPr>
              <a:t>Források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600" dirty="0"/>
              <a:t>Lambda </a:t>
            </a:r>
            <a:r>
              <a:rPr lang="hu-HU" sz="1600" dirty="0" err="1"/>
              <a:t>expressions</a:t>
            </a:r>
            <a:r>
              <a:rPr lang="hu-HU" sz="1600" dirty="0"/>
              <a:t>: http://msdn.microsoft.com/en-us/library/bb397687.aspx</a:t>
            </a:r>
          </a:p>
          <a:p>
            <a:r>
              <a:rPr lang="hu-HU" sz="1600" dirty="0"/>
              <a:t>Lambda </a:t>
            </a:r>
            <a:r>
              <a:rPr lang="hu-HU" sz="1600" dirty="0" err="1"/>
              <a:t>expressions</a:t>
            </a:r>
            <a:r>
              <a:rPr lang="hu-HU" sz="1600" dirty="0"/>
              <a:t>: http://geekswithblogs.net/michelotti/archive/2007/08/15/114702.aspx</a:t>
            </a:r>
          </a:p>
          <a:p>
            <a:r>
              <a:rPr lang="hu-HU" sz="1600" dirty="0" err="1"/>
              <a:t>Why</a:t>
            </a:r>
            <a:r>
              <a:rPr lang="hu-HU" sz="1600" dirty="0"/>
              <a:t> </a:t>
            </a:r>
            <a:r>
              <a:rPr lang="hu-HU" sz="1600" dirty="0" err="1"/>
              <a:t>use</a:t>
            </a:r>
            <a:r>
              <a:rPr lang="hu-HU" sz="1600" dirty="0"/>
              <a:t> Lambda </a:t>
            </a:r>
            <a:r>
              <a:rPr lang="hu-HU" sz="1600" dirty="0" err="1"/>
              <a:t>expressions</a:t>
            </a:r>
            <a:r>
              <a:rPr lang="hu-HU" sz="1600" dirty="0"/>
              <a:t>: http://stackoverflow.com/questions/167343/c-lambda-expression-why-should-i-use-this</a:t>
            </a:r>
          </a:p>
          <a:p>
            <a:r>
              <a:rPr lang="hu-HU" sz="1600" dirty="0" err="1"/>
              <a:t>Recursive</a:t>
            </a:r>
            <a:r>
              <a:rPr lang="hu-HU" sz="1600" dirty="0"/>
              <a:t> lambda </a:t>
            </a:r>
            <a:r>
              <a:rPr lang="hu-HU" sz="1600" dirty="0" err="1"/>
              <a:t>expressions</a:t>
            </a:r>
            <a:r>
              <a:rPr lang="hu-HU" sz="1600" dirty="0"/>
              <a:t>: http://blogs.msdn.com/b/madst/archive/2007/05/11/recursive-lambda-expressions.aspx</a:t>
            </a:r>
          </a:p>
          <a:p>
            <a:r>
              <a:rPr lang="hu-HU" sz="1600" dirty="0"/>
              <a:t>Standard </a:t>
            </a:r>
            <a:r>
              <a:rPr lang="hu-HU" sz="1600" dirty="0" err="1"/>
              <a:t>query</a:t>
            </a:r>
            <a:r>
              <a:rPr lang="hu-HU" sz="1600" dirty="0"/>
              <a:t> operators: http://msdn.microsoft.com/en-us/library/bb738551.aspx</a:t>
            </a:r>
          </a:p>
          <a:p>
            <a:r>
              <a:rPr lang="hu-HU" sz="1600" dirty="0" err="1"/>
              <a:t>Linq</a:t>
            </a:r>
            <a:r>
              <a:rPr lang="hu-HU" sz="1600" dirty="0"/>
              <a:t> </a:t>
            </a:r>
            <a:r>
              <a:rPr lang="hu-HU" sz="1600" dirty="0" err="1"/>
              <a:t>introduction</a:t>
            </a:r>
            <a:r>
              <a:rPr lang="hu-HU" sz="1600" dirty="0"/>
              <a:t>: http://msdn.microsoft.com/library/bb308959.aspx</a:t>
            </a:r>
          </a:p>
          <a:p>
            <a:r>
              <a:rPr lang="hu-HU" sz="1600" dirty="0"/>
              <a:t>101 </a:t>
            </a:r>
            <a:r>
              <a:rPr lang="hu-HU" sz="1600" dirty="0" err="1"/>
              <a:t>Linq</a:t>
            </a:r>
            <a:r>
              <a:rPr lang="hu-HU" sz="1600" dirty="0"/>
              <a:t> </a:t>
            </a:r>
            <a:r>
              <a:rPr lang="hu-HU" sz="1600" dirty="0" err="1"/>
              <a:t>samples</a:t>
            </a:r>
            <a:r>
              <a:rPr lang="hu-HU" sz="1600" dirty="0"/>
              <a:t>: http://msdn.microsoft.com/en-us/vcsharp/aa336746</a:t>
            </a:r>
          </a:p>
          <a:p>
            <a:r>
              <a:rPr lang="hu-HU" sz="1600" dirty="0"/>
              <a:t>Lambda: Reiter István: C# jegyzet (http://devportal.hu/content/CSharpjegyzet.aspx) , 186-187. oldal</a:t>
            </a:r>
          </a:p>
          <a:p>
            <a:r>
              <a:rPr lang="hu-HU" sz="1600" dirty="0" err="1"/>
              <a:t>Linq</a:t>
            </a:r>
            <a:r>
              <a:rPr lang="hu-HU" sz="1600" dirty="0"/>
              <a:t>: Reiter István: C# jegyzet (http://devportal.hu/content/CSharpjegyzet.aspx) , 250-269. oldal</a:t>
            </a:r>
          </a:p>
          <a:p>
            <a:endParaRPr lang="hu-HU" sz="1600" dirty="0"/>
          </a:p>
          <a:p>
            <a:r>
              <a:rPr lang="hu-HU" sz="1600" dirty="0"/>
              <a:t>Fülöp Dávid </a:t>
            </a:r>
            <a:r>
              <a:rPr lang="hu-HU" sz="1600" dirty="0" err="1"/>
              <a:t>XLinq</a:t>
            </a:r>
            <a:r>
              <a:rPr lang="hu-HU" sz="1600" dirty="0"/>
              <a:t> prezentációja</a:t>
            </a:r>
          </a:p>
          <a:p>
            <a:r>
              <a:rPr lang="hu-HU" sz="1600" dirty="0" err="1"/>
              <a:t>Linq</a:t>
            </a:r>
            <a:r>
              <a:rPr lang="hu-HU" sz="1600" dirty="0"/>
              <a:t> </a:t>
            </a:r>
            <a:r>
              <a:rPr lang="hu-HU" sz="1600" dirty="0" err="1"/>
              <a:t>to</a:t>
            </a:r>
            <a:r>
              <a:rPr lang="hu-HU" sz="1600" dirty="0"/>
              <a:t> XML in 5 </a:t>
            </a:r>
            <a:r>
              <a:rPr lang="hu-HU" sz="1600" dirty="0" err="1"/>
              <a:t>minutes</a:t>
            </a:r>
            <a:r>
              <a:rPr lang="hu-HU" sz="1600" dirty="0"/>
              <a:t>: http://www.hookedonlinq.com/LINQtoXML5MinuteOverview.ashx</a:t>
            </a:r>
          </a:p>
          <a:p>
            <a:r>
              <a:rPr lang="hu-HU" sz="1600" dirty="0"/>
              <a:t>Access XML </a:t>
            </a:r>
            <a:r>
              <a:rPr lang="hu-HU" sz="1600" dirty="0" err="1"/>
              <a:t>data</a:t>
            </a:r>
            <a:r>
              <a:rPr lang="hu-HU" sz="1600" dirty="0"/>
              <a:t> </a:t>
            </a:r>
            <a:r>
              <a:rPr lang="hu-HU" sz="1600" dirty="0" err="1"/>
              <a:t>using</a:t>
            </a:r>
            <a:r>
              <a:rPr lang="hu-HU" sz="1600" dirty="0"/>
              <a:t> </a:t>
            </a:r>
            <a:r>
              <a:rPr lang="hu-HU" sz="1600" dirty="0" err="1"/>
              <a:t>Linq</a:t>
            </a:r>
            <a:r>
              <a:rPr lang="hu-HU" sz="1600" dirty="0"/>
              <a:t>: http://www.techrepublic.com/blog/programming-and-development/access-xml-data-using-linq-to-xml/594</a:t>
            </a:r>
          </a:p>
          <a:p>
            <a:r>
              <a:rPr lang="hu-HU" sz="1600" dirty="0" err="1"/>
              <a:t>Simple</a:t>
            </a:r>
            <a:r>
              <a:rPr lang="hu-HU" sz="1600" dirty="0"/>
              <a:t> XML parsing </a:t>
            </a:r>
            <a:r>
              <a:rPr lang="hu-HU" sz="1600" dirty="0" err="1"/>
              <a:t>examples</a:t>
            </a:r>
            <a:r>
              <a:rPr lang="hu-HU" sz="1600" dirty="0"/>
              <a:t>: http://omegacoder.com/?p=254 , http://gnaresh.wordpress.com/2010/04/08/linq-using-xdocument/</a:t>
            </a:r>
          </a:p>
          <a:p>
            <a:r>
              <a:rPr lang="hu-HU" sz="1600" dirty="0"/>
              <a:t>XML: Reiter István: C# jegyzet (http://devportal.hu/content/CSharpjegyzet.aspx) , 224. oldal</a:t>
            </a:r>
            <a:br>
              <a:rPr lang="hu-HU" sz="1600" dirty="0"/>
            </a:br>
            <a:r>
              <a:rPr lang="hu-HU" sz="1600" dirty="0"/>
              <a:t>(A könyv az </a:t>
            </a:r>
            <a:r>
              <a:rPr lang="hu-HU" sz="1600" dirty="0" err="1"/>
              <a:t>XMLReader</a:t>
            </a:r>
            <a:r>
              <a:rPr lang="hu-HU" sz="1600" dirty="0"/>
              <a:t>/</a:t>
            </a:r>
            <a:r>
              <a:rPr lang="hu-HU" sz="1600" dirty="0" err="1"/>
              <a:t>Writer</a:t>
            </a:r>
            <a:r>
              <a:rPr lang="hu-HU" sz="1600" dirty="0"/>
              <a:t>, illetve az </a:t>
            </a:r>
            <a:r>
              <a:rPr lang="hu-HU" sz="1600" dirty="0" err="1"/>
              <a:t>XmlDocument</a:t>
            </a:r>
            <a:r>
              <a:rPr lang="hu-HU" sz="1600" dirty="0"/>
              <a:t> használatát mutatja be)</a:t>
            </a:r>
          </a:p>
        </p:txBody>
      </p:sp>
    </p:spTree>
    <p:extLst>
      <p:ext uri="{BB962C8B-B14F-4D97-AF65-F5344CB8AC3E}">
        <p14:creationId xmlns:p14="http://schemas.microsoft.com/office/powerpoint/2010/main" val="3672967719"/>
      </p:ext>
    </p:extLst>
  </p:cSld>
  <p:clrMapOvr>
    <a:masterClrMapping/>
  </p:clrMapOvr>
  <p:transition spd="med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operátor példák – halmazok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Két gyűjtemény egymás után fűzése (NEM halmazok</a:t>
            </a:r>
            <a:r>
              <a:rPr lang="en-US" dirty="0">
                <a:cs typeface="Calibri" pitchFamily="34" charset="0"/>
              </a:rPr>
              <a:t>!</a:t>
            </a:r>
            <a:r>
              <a:rPr lang="hu-HU" dirty="0">
                <a:cs typeface="Calibri" pitchFamily="34" charset="0"/>
              </a:rPr>
              <a:t>):</a:t>
            </a:r>
            <a:b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allNumbers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first.Concat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second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Elem létezésének vizsgálata:</a:t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bool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doesContainFour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first.Contains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(4);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Ismétlődések kivágása (halmazzá alakítás):</a:t>
            </a:r>
            <a:b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onlyDifferentNumbers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first.Distinct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Halmazelméleti metszet:</a:t>
            </a:r>
            <a:b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sameItems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first.Intersect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second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Halmazelméleti unió:</a:t>
            </a:r>
            <a:b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unionOfSets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first.Union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second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);</a:t>
            </a:r>
          </a:p>
          <a:p>
            <a:pPr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Halmazelméleti különbség</a:t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diffOfSets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first.Except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second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);</a:t>
            </a:r>
            <a:endParaRPr lang="hu-HU" dirty="0">
              <a:cs typeface="Calibri" pitchFamily="34" charset="0"/>
            </a:endParaRPr>
          </a:p>
          <a:p>
            <a:endParaRPr lang="hu-HU" dirty="0"/>
          </a:p>
        </p:txBody>
      </p:sp>
      <p:sp>
        <p:nvSpPr>
          <p:cNvPr id="2150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72F9A6C-9354-4A9E-9125-CF7CC8C076C2}" type="slidenum">
              <a:rPr lang="hu-HU" sz="1000" smtClean="0">
                <a:solidFill>
                  <a:schemeClr val="tx1"/>
                </a:solidFill>
              </a:rPr>
              <a:pPr eaLnBrk="1" hangingPunct="1"/>
              <a:t>3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2604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operátor példák – sorrendezés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OrderBy</a:t>
            </a:r>
            <a:endParaRPr lang="hu-HU" dirty="0"/>
          </a:p>
          <a:p>
            <a:pPr lvl="1"/>
            <a:r>
              <a:rPr lang="hu-HU" sz="2400" b="1" dirty="0"/>
              <a:t>Paraméterül egy olyan metódust (lambdát) vár, amely egy elemből meghatározza a kulcsot (azt az adatot, ami alapján rendezni fog – ez </a:t>
            </a:r>
            <a:r>
              <a:rPr lang="hu-HU" sz="2400" b="1" dirty="0" err="1"/>
              <a:t>IComparable</a:t>
            </a:r>
            <a:r>
              <a:rPr lang="hu-HU" sz="2400" b="1" dirty="0"/>
              <a:t>, vagy kell saját </a:t>
            </a:r>
            <a:r>
              <a:rPr lang="hu-HU" sz="2400" b="1" dirty="0" err="1"/>
              <a:t>IComparer</a:t>
            </a:r>
            <a:r>
              <a:rPr lang="hu-HU" sz="2400" b="1" dirty="0"/>
              <a:t>)</a:t>
            </a:r>
          </a:p>
          <a:p>
            <a:pPr lvl="1"/>
            <a:r>
              <a:rPr lang="hu-HU" sz="2400" b="1" dirty="0"/>
              <a:t>Az eredménye mindig </a:t>
            </a:r>
            <a:r>
              <a:rPr lang="hu-HU" sz="2400" b="1" dirty="0" err="1"/>
              <a:t>IEnumerable</a:t>
            </a:r>
            <a:r>
              <a:rPr lang="hu-HU" sz="2400" b="1" dirty="0"/>
              <a:t>&lt;T&gt;</a:t>
            </a:r>
          </a:p>
          <a:p>
            <a:pPr lvl="1"/>
            <a:r>
              <a:rPr lang="hu-HU" sz="2400" b="1" dirty="0"/>
              <a:t>Int tömb, rendezés a számok alapján: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3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var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300" b="1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300" b="1" dirty="0" err="1">
                <a:latin typeface="Consolas" pitchFamily="49" charset="0"/>
                <a:cs typeface="Calibri" pitchFamily="34" charset="0"/>
              </a:rPr>
              <a:t>first.OrderBy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(x =&gt; x);</a:t>
            </a:r>
          </a:p>
          <a:p>
            <a:pPr lvl="1">
              <a:lnSpc>
                <a:spcPct val="115000"/>
              </a:lnSpc>
            </a:pPr>
            <a:r>
              <a:rPr lang="hu-HU" sz="2400" b="1" dirty="0" err="1"/>
              <a:t>String</a:t>
            </a:r>
            <a:r>
              <a:rPr lang="hu-HU" sz="2400" b="1" dirty="0"/>
              <a:t> tömb, rendezés az elemek hossza alapján: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300" b="1" dirty="0">
                <a:latin typeface="Consolas" pitchFamily="49" charset="0"/>
                <a:cs typeface="Calibri" pitchFamily="34" charset="0"/>
              </a:rPr>
              <a:t>	</a:t>
            </a:r>
            <a:r>
              <a:rPr lang="hu-HU" sz="24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strArray.OrderBy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(x =&gt;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x.Length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);</a:t>
            </a:r>
          </a:p>
          <a:p>
            <a:pPr lvl="1">
              <a:lnSpc>
                <a:spcPct val="115000"/>
              </a:lnSpc>
            </a:pPr>
            <a:r>
              <a:rPr lang="hu-HU" sz="2400" b="1" dirty="0"/>
              <a:t>Diákok listája, névsorba rendezés :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var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students.OrderBy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(x =&gt;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x.Name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);</a:t>
            </a:r>
          </a:p>
          <a:p>
            <a:pPr lvl="1">
              <a:lnSpc>
                <a:spcPct val="115000"/>
              </a:lnSpc>
            </a:pPr>
            <a:r>
              <a:rPr lang="hu-HU" sz="2400" b="1" dirty="0" err="1"/>
              <a:t>Exception</a:t>
            </a:r>
            <a:r>
              <a:rPr lang="hu-HU" sz="2400" b="1" dirty="0"/>
              <a:t>, mert nem </a:t>
            </a:r>
            <a:r>
              <a:rPr lang="hu-HU" sz="2400" b="1" dirty="0" err="1"/>
              <a:t>Student</a:t>
            </a:r>
            <a:r>
              <a:rPr lang="hu-HU" sz="2400" b="1" dirty="0"/>
              <a:t> : </a:t>
            </a:r>
            <a:r>
              <a:rPr lang="hu-HU" sz="2400" b="1" dirty="0" err="1"/>
              <a:t>IComparable</a:t>
            </a:r>
            <a:endParaRPr lang="hu-HU" sz="2400" b="1" dirty="0"/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var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students.OrderBy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(x =&gt; x);</a:t>
            </a:r>
            <a:endParaRPr lang="hu-HU" sz="2400" b="1" dirty="0"/>
          </a:p>
        </p:txBody>
      </p:sp>
      <p:sp>
        <p:nvSpPr>
          <p:cNvPr id="2253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B1D47B9-B71A-456A-A745-A8BA802FE881}" type="slidenum">
              <a:rPr lang="hu-HU" sz="1000" smtClean="0">
                <a:solidFill>
                  <a:schemeClr val="tx1"/>
                </a:solidFill>
              </a:rPr>
              <a:pPr eaLnBrk="1" hangingPunct="1"/>
              <a:t>4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806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operátor példák – szűrés, darabszám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Where</a:t>
            </a:r>
            <a:r>
              <a:rPr lang="hu-HU" dirty="0"/>
              <a:t> / </a:t>
            </a:r>
            <a:r>
              <a:rPr lang="hu-HU" dirty="0" err="1"/>
              <a:t>Count</a:t>
            </a:r>
            <a:endParaRPr lang="hu-HU" dirty="0"/>
          </a:p>
          <a:p>
            <a:pPr lvl="1"/>
            <a:r>
              <a:rPr lang="hu-HU" sz="2400" b="1" dirty="0"/>
              <a:t>A paraméterül adott lambda kifejezés eredménye </a:t>
            </a:r>
            <a:r>
              <a:rPr lang="hu-HU" sz="2400" b="1" dirty="0" err="1"/>
              <a:t>bool</a:t>
            </a:r>
            <a:endParaRPr lang="hu-HU" sz="2400" b="1" dirty="0"/>
          </a:p>
          <a:p>
            <a:pPr lvl="1"/>
            <a:r>
              <a:rPr lang="hu-HU" sz="2400" b="1" dirty="0"/>
              <a:t>A </a:t>
            </a:r>
            <a:r>
              <a:rPr lang="hu-HU" sz="2400" b="1" i="1" dirty="0" err="1"/>
              <a:t>Where</a:t>
            </a:r>
            <a:r>
              <a:rPr lang="hu-HU" sz="2400" b="1" dirty="0"/>
              <a:t> eredménye az a gyűjtemény, ahol ez a lambda </a:t>
            </a:r>
            <a:r>
              <a:rPr lang="hu-HU" sz="2400" b="1" i="1" dirty="0" err="1"/>
              <a:t>true</a:t>
            </a:r>
            <a:r>
              <a:rPr lang="hu-HU" sz="2400" b="1" dirty="0"/>
              <a:t> értéket ad vissza</a:t>
            </a:r>
          </a:p>
          <a:p>
            <a:pPr lvl="1"/>
            <a:r>
              <a:rPr lang="hu-HU" sz="2400" b="1" dirty="0"/>
              <a:t>A </a:t>
            </a:r>
            <a:r>
              <a:rPr lang="hu-HU" sz="2400" b="1" i="1" dirty="0" err="1"/>
              <a:t>Count</a:t>
            </a:r>
            <a:r>
              <a:rPr lang="hu-HU" sz="2400" b="1" dirty="0"/>
              <a:t> eredménye a darabszám (int!), és meghívható paraméter nélkül is </a:t>
            </a:r>
            <a:r>
              <a:rPr lang="hu-HU" sz="2400" b="1" dirty="0">
                <a:sym typeface="Wingdings" pitchFamily="2" charset="2"/>
              </a:rPr>
              <a:t> teljes darabszám</a:t>
            </a:r>
            <a:endParaRPr lang="hu-HU" sz="2400" b="1" dirty="0"/>
          </a:p>
          <a:p>
            <a:pPr lvl="1"/>
            <a:endParaRPr lang="hu-HU" sz="2400" b="1" dirty="0"/>
          </a:p>
          <a:p>
            <a:pPr lvl="1"/>
            <a:r>
              <a:rPr lang="hu-HU" sz="2400" b="1" dirty="0"/>
              <a:t>Int tömb, a páratlanok: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3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var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300" b="1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300" b="1" dirty="0" err="1">
                <a:latin typeface="Consolas" pitchFamily="49" charset="0"/>
                <a:cs typeface="Calibri" pitchFamily="34" charset="0"/>
              </a:rPr>
              <a:t>first.Where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(x =&gt; x % 2 == 1);</a:t>
            </a:r>
          </a:p>
          <a:p>
            <a:pPr lvl="1">
              <a:lnSpc>
                <a:spcPct val="115000"/>
              </a:lnSpc>
            </a:pPr>
            <a:r>
              <a:rPr lang="hu-HU" sz="2400" b="1" dirty="0" err="1"/>
              <a:t>String</a:t>
            </a:r>
            <a:r>
              <a:rPr lang="hu-HU" sz="2400" b="1" dirty="0"/>
              <a:t> tömb,  a négy betűs nevek: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4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strArray.Count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(x =&gt;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x.Length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== 4);</a:t>
            </a:r>
          </a:p>
        </p:txBody>
      </p:sp>
      <p:sp>
        <p:nvSpPr>
          <p:cNvPr id="2355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40DFE4B-C34E-4F1F-A079-329AA6D0277B}" type="slidenum">
              <a:rPr lang="hu-HU" sz="1000" smtClean="0">
                <a:solidFill>
                  <a:schemeClr val="tx1"/>
                </a:solidFill>
              </a:rPr>
              <a:pPr eaLnBrk="1" hangingPunct="1"/>
              <a:t>5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8282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576262"/>
          </a:xfrm>
        </p:spPr>
        <p:txBody>
          <a:bodyPr/>
          <a:lstStyle/>
          <a:p>
            <a:r>
              <a:rPr lang="hu-HU" dirty="0">
                <a:latin typeface="+mn-lt"/>
              </a:rPr>
              <a:t>LINQ operátor példák – szűrés, részkiválasztás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9360730" cy="5761038"/>
          </a:xfrm>
        </p:spPr>
        <p:txBody>
          <a:bodyPr/>
          <a:lstStyle/>
          <a:p>
            <a:r>
              <a:rPr lang="hu-HU" dirty="0"/>
              <a:t>Diákok listája, ahol a kreditszám prím: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>
                <a:solidFill>
                  <a:srgbClr val="0000FF"/>
                </a:solidFill>
                <a:latin typeface="Consolas" panose="020B0609020204030204" pitchFamily="49" charset="0"/>
                <a:cs typeface="Calibri" pitchFamily="34" charset="0"/>
              </a:rPr>
              <a:t>var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students.Where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(x =&gt;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>
                <a:latin typeface="Consolas" pitchFamily="49" charset="0"/>
                <a:cs typeface="Calibri" pitchFamily="34" charset="0"/>
              </a:rPr>
              <a:t>{</a:t>
            </a:r>
          </a:p>
          <a:p>
            <a:pPr>
              <a:lnSpc>
                <a:spcPct val="115000"/>
              </a:lnSpc>
              <a:buNone/>
            </a:pPr>
            <a:r>
              <a:rPr lang="hu-HU" sz="20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  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if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(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x.Credits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&lt;= 1)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return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false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;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  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for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(</a:t>
            </a:r>
            <a:r>
              <a:rPr lang="hu-HU" sz="20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i = 2; i &lt;= </a:t>
            </a:r>
            <a:r>
              <a:rPr lang="hu-HU" sz="2000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Math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.Sqrt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x.Credits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); i++) </a:t>
            </a:r>
            <a:br>
              <a:rPr lang="hu-HU" sz="2000" dirty="0">
                <a:latin typeface="Consolas" pitchFamily="49" charset="0"/>
                <a:cs typeface="Calibri" pitchFamily="34" charset="0"/>
              </a:rPr>
            </a:br>
            <a:r>
              <a:rPr lang="hu-HU" sz="2000" dirty="0">
                <a:latin typeface="Consolas" pitchFamily="49" charset="0"/>
                <a:cs typeface="Calibri" pitchFamily="34" charset="0"/>
              </a:rPr>
              <a:t>     {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if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(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x.Credits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% i == 0)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return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false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; }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  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return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true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;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>
                <a:latin typeface="Consolas" pitchFamily="49" charset="0"/>
                <a:cs typeface="Calibri" pitchFamily="34" charset="0"/>
              </a:rPr>
              <a:t>});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// Második Miksa - 97, Negyedik Néró – 89</a:t>
            </a:r>
            <a:endParaRPr lang="en-US" dirty="0"/>
          </a:p>
          <a:p>
            <a:endParaRPr lang="hu-HU" dirty="0"/>
          </a:p>
          <a:p>
            <a:r>
              <a:rPr lang="hu-HU" dirty="0"/>
              <a:t>Tulajdonság kiválasztása / konverzió:</a:t>
            </a:r>
          </a:p>
          <a:p>
            <a:pPr marL="0" indent="0">
              <a:buNone/>
            </a:pP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nameCollection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students.Select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(x =&gt;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x.Name</a:t>
            </a:r>
            <a:r>
              <a:rPr lang="hu-HU" dirty="0">
                <a:latin typeface="Consolas" pitchFamily="49" charset="0"/>
                <a:cs typeface="Calibri" pitchFamily="34" charset="0"/>
              </a:rPr>
              <a:t>);</a:t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jsonCollection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students.Select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(x =&gt;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x.ToJson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());</a:t>
            </a:r>
            <a:endParaRPr lang="hu-HU" dirty="0"/>
          </a:p>
        </p:txBody>
      </p:sp>
      <p:sp>
        <p:nvSpPr>
          <p:cNvPr id="2458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9705D2BD-5FC4-4781-AD19-D94A3D03EEC5}" type="slidenum">
              <a:rPr lang="hu-HU" sz="1000" smtClean="0">
                <a:solidFill>
                  <a:schemeClr val="tx1"/>
                </a:solidFill>
              </a:rPr>
              <a:pPr eaLnBrk="1" hangingPunct="1"/>
              <a:t>6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8458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operátor példák – láncolás, lekérdezés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571500"/>
            <a:ext cx="8928100" cy="5881688"/>
          </a:xfrm>
        </p:spPr>
        <p:txBody>
          <a:bodyPr/>
          <a:lstStyle/>
          <a:p>
            <a:r>
              <a:rPr lang="hu-HU" dirty="0"/>
              <a:t>Diákok listája, a páratlan kreditszámúak nagybetűs neve név szerinti fordított sorrendben: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students.Where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(x =&gt;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x.Credits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% 2 == 1)</a:t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latin typeface="Consolas" pitchFamily="49" charset="0"/>
                <a:cs typeface="Calibri" pitchFamily="34" charset="0"/>
              </a:rPr>
              <a:t>.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OrderBy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(x =&gt;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x.Name</a:t>
            </a:r>
            <a:r>
              <a:rPr lang="hu-HU" dirty="0">
                <a:latin typeface="Consolas" pitchFamily="49" charset="0"/>
                <a:cs typeface="Calibri" pitchFamily="34" charset="0"/>
              </a:rPr>
              <a:t>)</a:t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latin typeface="Consolas" pitchFamily="49" charset="0"/>
                <a:cs typeface="Calibri" pitchFamily="34" charset="0"/>
              </a:rPr>
              <a:t>.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Reverse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()</a:t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latin typeface="Consolas" pitchFamily="49" charset="0"/>
                <a:cs typeface="Calibri" pitchFamily="34" charset="0"/>
              </a:rPr>
              <a:t>.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Select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(x =&gt;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x.Name.ToUpper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());</a:t>
            </a:r>
          </a:p>
          <a:p>
            <a:pPr>
              <a:lnSpc>
                <a:spcPct val="115000"/>
              </a:lnSpc>
            </a:pPr>
            <a:endParaRPr lang="hu-HU" dirty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hu-HU" dirty="0">
                <a:latin typeface="Consolas" pitchFamily="49" charset="0"/>
                <a:cs typeface="Calibri" pitchFamily="34" charset="0"/>
              </a:rPr>
              <a:t>Ugyanaz az eredmény, ugyanaz a köztes kód, DEKLARATÍV megközelítésben: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from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x 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students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latin typeface="Consolas" pitchFamily="49" charset="0"/>
                <a:cs typeface="Calibri" pitchFamily="34" charset="0"/>
              </a:rPr>
              <a:t>     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where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x.Credits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% 2 == 1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latin typeface="Consolas" pitchFamily="49" charset="0"/>
                <a:cs typeface="Calibri" pitchFamily="34" charset="0"/>
              </a:rPr>
              <a:t>     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orderby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x.Name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descending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latin typeface="Consolas" pitchFamily="49" charset="0"/>
                <a:cs typeface="Calibri" pitchFamily="34" charset="0"/>
              </a:rPr>
              <a:t>     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select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x.Name.ToUpper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endParaRPr lang="hu-HU" dirty="0">
              <a:cs typeface="Calibri" pitchFamily="34" charset="0"/>
            </a:endParaRPr>
          </a:p>
        </p:txBody>
      </p:sp>
      <p:sp>
        <p:nvSpPr>
          <p:cNvPr id="2560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D7E9302-44A7-48D1-916B-30E163848104}" type="slidenum">
              <a:rPr lang="hu-HU" sz="1000" smtClean="0">
                <a:solidFill>
                  <a:schemeClr val="tx1"/>
                </a:solidFill>
              </a:rPr>
              <a:pPr eaLnBrk="1" hangingPunct="1"/>
              <a:t>7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0635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operátor példák – aggregálás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Aggregáló</a:t>
            </a:r>
            <a:r>
              <a:rPr lang="hu-HU" dirty="0"/>
              <a:t> metódusok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b="1" dirty="0">
                <a:solidFill>
                  <a:srgbClr val="0000FF"/>
                </a:solidFill>
                <a:latin typeface="Consolas" panose="020B0609020204030204" pitchFamily="49" charset="0"/>
                <a:cs typeface="Calibri" pitchFamily="34" charset="0"/>
              </a:rPr>
              <a:t>int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totalSum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first.Sum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(); </a:t>
            </a:r>
            <a:r>
              <a:rPr lang="hu-HU" b="1" dirty="0">
                <a:solidFill>
                  <a:srgbClr val="008000"/>
                </a:solidFill>
                <a:latin typeface="Consolas" pitchFamily="49" charset="0"/>
                <a:cs typeface="Calibri" pitchFamily="34" charset="0"/>
              </a:rPr>
              <a:t>//28</a:t>
            </a:r>
            <a:endParaRPr lang="hu-HU" b="1" dirty="0">
              <a:latin typeface="Consolas" panose="020B0609020204030204" pitchFamily="49" charset="0"/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double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averageOfItems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second.Average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(); </a:t>
            </a:r>
            <a:r>
              <a:rPr lang="hu-HU" b="1" dirty="0">
                <a:solidFill>
                  <a:srgbClr val="008000"/>
                </a:solidFill>
                <a:latin typeface="Consolas" pitchFamily="49" charset="0"/>
                <a:cs typeface="Calibri" pitchFamily="34" charset="0"/>
              </a:rPr>
              <a:t>//2.875</a:t>
            </a:r>
            <a:endParaRPr lang="hu-HU" b="1" dirty="0">
              <a:latin typeface="Consolas" panose="020B0609020204030204" pitchFamily="49" charset="0"/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sumOfEvenItems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first</a:t>
            </a:r>
            <a:br>
              <a:rPr lang="hu-HU" b="1" dirty="0">
                <a:latin typeface="Consolas" pitchFamily="49" charset="0"/>
                <a:cs typeface="Calibri" pitchFamily="34" charset="0"/>
              </a:rPr>
            </a:br>
            <a:r>
              <a:rPr lang="hu-HU" b="1" dirty="0">
                <a:latin typeface="Consolas" pitchFamily="49" charset="0"/>
                <a:cs typeface="Calibri" pitchFamily="34" charset="0"/>
              </a:rPr>
              <a:t>.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Where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(x =&gt; x % 2 == 0).Sum(); </a:t>
            </a:r>
            <a:r>
              <a:rPr lang="hu-HU" b="1" dirty="0">
                <a:solidFill>
                  <a:srgbClr val="008000"/>
                </a:solidFill>
                <a:latin typeface="Consolas" pitchFamily="49" charset="0"/>
                <a:cs typeface="Calibri" pitchFamily="34" charset="0"/>
              </a:rPr>
              <a:t>//24</a:t>
            </a:r>
            <a:endParaRPr lang="hu-HU" b="1" dirty="0">
              <a:latin typeface="Consolas" panose="020B0609020204030204" pitchFamily="49" charset="0"/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sumOfOddItems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second</a:t>
            </a:r>
            <a:br>
              <a:rPr lang="hu-HU" b="1" dirty="0">
                <a:latin typeface="Consolas" pitchFamily="49" charset="0"/>
                <a:cs typeface="Calibri" pitchFamily="34" charset="0"/>
              </a:rPr>
            </a:br>
            <a:r>
              <a:rPr lang="hu-HU" b="1" dirty="0">
                <a:latin typeface="Consolas" pitchFamily="49" charset="0"/>
                <a:cs typeface="Calibri" pitchFamily="34" charset="0"/>
              </a:rPr>
              <a:t>.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Where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(x =&gt; x % 2 == 1).Sum(); </a:t>
            </a:r>
            <a:r>
              <a:rPr lang="hu-HU" b="1" dirty="0">
                <a:solidFill>
                  <a:srgbClr val="008000"/>
                </a:solidFill>
                <a:latin typeface="Consolas" pitchFamily="49" charset="0"/>
                <a:cs typeface="Calibri" pitchFamily="34" charset="0"/>
              </a:rPr>
              <a:t>//4</a:t>
            </a:r>
          </a:p>
          <a:p>
            <a:pPr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A fenti példa gyakori: valamilyen ismétlődés szerint akarom csoportosítani a gyűjteményemet, és az egyes csoportokra szeretném tudni a darabszámot/összeget </a:t>
            </a:r>
          </a:p>
          <a:p>
            <a:pPr lvl="1">
              <a:lnSpc>
                <a:spcPct val="115000"/>
              </a:lnSpc>
            </a:pPr>
            <a:r>
              <a:rPr lang="hu-HU" dirty="0">
                <a:cs typeface="Calibri" pitchFamily="34" charset="0"/>
                <a:sym typeface="Wingdings" pitchFamily="2" charset="2"/>
              </a:rPr>
              <a:t>Több hasonló utasítással oldható meg…</a:t>
            </a:r>
          </a:p>
          <a:p>
            <a:pPr lvl="1">
              <a:lnSpc>
                <a:spcPct val="115000"/>
              </a:lnSpc>
            </a:pPr>
            <a:r>
              <a:rPr lang="hu-HU" dirty="0">
                <a:cs typeface="Calibri" pitchFamily="34" charset="0"/>
                <a:sym typeface="Wingdings" pitchFamily="2" charset="2"/>
              </a:rPr>
              <a:t>Ezen a Sum/</a:t>
            </a:r>
            <a:r>
              <a:rPr lang="hu-HU" dirty="0" err="1">
                <a:cs typeface="Calibri" pitchFamily="34" charset="0"/>
                <a:sym typeface="Wingdings" pitchFamily="2" charset="2"/>
              </a:rPr>
              <a:t>Average</a:t>
            </a:r>
            <a:r>
              <a:rPr lang="hu-HU" dirty="0">
                <a:cs typeface="Calibri" pitchFamily="34" charset="0"/>
                <a:sym typeface="Wingdings" pitchFamily="2" charset="2"/>
              </a:rPr>
              <a:t> </a:t>
            </a:r>
            <a:r>
              <a:rPr lang="hu-HU" dirty="0" err="1">
                <a:cs typeface="Calibri" pitchFamily="34" charset="0"/>
                <a:sym typeface="Wingdings" pitchFamily="2" charset="2"/>
              </a:rPr>
              <a:t>Func</a:t>
            </a:r>
            <a:r>
              <a:rPr lang="hu-HU" dirty="0">
                <a:cs typeface="Calibri" pitchFamily="34" charset="0"/>
                <a:sym typeface="Wingdings" pitchFamily="2" charset="2"/>
              </a:rPr>
              <a:t>&lt;T, </a:t>
            </a:r>
            <a:r>
              <a:rPr lang="hu-HU" dirty="0" err="1">
                <a:cs typeface="Calibri" pitchFamily="34" charset="0"/>
                <a:sym typeface="Wingdings" pitchFamily="2" charset="2"/>
              </a:rPr>
              <a:t>bool</a:t>
            </a:r>
            <a:r>
              <a:rPr lang="hu-HU" dirty="0">
                <a:cs typeface="Calibri" pitchFamily="34" charset="0"/>
                <a:sym typeface="Wingdings" pitchFamily="2" charset="2"/>
              </a:rPr>
              <a:t>&gt; </a:t>
            </a:r>
            <a:r>
              <a:rPr lang="hu-HU" dirty="0" err="1">
                <a:cs typeface="Calibri" pitchFamily="34" charset="0"/>
                <a:sym typeface="Wingdings" pitchFamily="2" charset="2"/>
              </a:rPr>
              <a:t>paraméterezhetősége</a:t>
            </a:r>
            <a:r>
              <a:rPr lang="hu-HU" dirty="0">
                <a:cs typeface="Calibri" pitchFamily="34" charset="0"/>
                <a:sym typeface="Wingdings" pitchFamily="2" charset="2"/>
              </a:rPr>
              <a:t> sem segít</a:t>
            </a:r>
            <a:endParaRPr lang="hu-HU" dirty="0"/>
          </a:p>
          <a:p>
            <a:pPr>
              <a:lnSpc>
                <a:spcPct val="115000"/>
              </a:lnSpc>
            </a:pPr>
            <a:r>
              <a:rPr lang="hu-HU" dirty="0">
                <a:cs typeface="Calibri" pitchFamily="34" charset="0"/>
                <a:sym typeface="Wingdings" pitchFamily="2" charset="2"/>
              </a:rPr>
              <a:t>Helyette inkább automata csoportosítás: </a:t>
            </a:r>
            <a:r>
              <a:rPr lang="hu-HU" dirty="0" err="1">
                <a:cs typeface="Calibri" pitchFamily="34" charset="0"/>
                <a:sym typeface="Wingdings" pitchFamily="2" charset="2"/>
              </a:rPr>
              <a:t>GroupBy</a:t>
            </a:r>
            <a:endParaRPr lang="hu-HU" dirty="0">
              <a:cs typeface="Calibri" pitchFamily="34" charset="0"/>
              <a:sym typeface="Wingdings" pitchFamily="2" charset="2"/>
            </a:endParaRPr>
          </a:p>
        </p:txBody>
      </p:sp>
      <p:sp>
        <p:nvSpPr>
          <p:cNvPr id="2662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06E1D28-C458-46D0-892D-3F32DB9EEDB6}" type="slidenum">
              <a:rPr lang="hu-HU" sz="1000" smtClean="0">
                <a:solidFill>
                  <a:schemeClr val="tx1"/>
                </a:solidFill>
              </a:rPr>
              <a:pPr eaLnBrk="1" hangingPunct="1"/>
              <a:t>8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842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operátor példák – csoportosítás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9432740" cy="5761038"/>
          </a:xfrm>
        </p:spPr>
        <p:txBody>
          <a:bodyPr/>
          <a:lstStyle/>
          <a:p>
            <a:r>
              <a:rPr lang="hu-HU" dirty="0"/>
              <a:t>Csoportosítás, paritás szerinti darabszámok: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groups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first.GroupBy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(x =&gt; x % 2);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		// </a:t>
            </a:r>
            <a:r>
              <a:rPr lang="hu-HU" sz="2400" b="1" dirty="0" err="1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IEnumerable</a:t>
            </a:r>
            <a:r>
              <a:rPr lang="hu-HU" sz="2400" b="1" dirty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&lt;</a:t>
            </a:r>
            <a:r>
              <a:rPr lang="hu-HU" sz="2400" b="1" dirty="0" err="1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IGrouping</a:t>
            </a:r>
            <a:r>
              <a:rPr lang="hu-HU" sz="2400" b="1" dirty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&lt;</a:t>
            </a:r>
            <a:r>
              <a:rPr lang="hu-HU" sz="2400" b="1" dirty="0" err="1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TKey</a:t>
            </a:r>
            <a:r>
              <a:rPr lang="hu-HU" sz="2400" b="1" dirty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, </a:t>
            </a:r>
            <a:r>
              <a:rPr lang="hu-HU" sz="2400" b="1" dirty="0" err="1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TElement</a:t>
            </a:r>
            <a:r>
              <a:rPr lang="hu-HU" sz="2400" b="1" dirty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&gt;&gt;</a:t>
            </a:r>
            <a:endParaRPr lang="hu-HU" sz="2400" b="1" dirty="0">
              <a:solidFill>
                <a:srgbClr val="00B050"/>
              </a:solidFill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foreach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(</a:t>
            </a:r>
            <a:r>
              <a:rPr lang="hu-HU" sz="24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g </a:t>
            </a:r>
            <a:r>
              <a:rPr lang="hu-HU" sz="24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groups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)</a:t>
            </a:r>
            <a:endParaRPr lang="hu-HU" sz="2400" b="1" dirty="0"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>
                <a:latin typeface="Consolas" pitchFamily="49" charset="0"/>
                <a:cs typeface="Calibri" pitchFamily="34" charset="0"/>
              </a:rPr>
              <a:t>{</a:t>
            </a:r>
            <a:endParaRPr lang="hu-HU" sz="2400" b="1" dirty="0"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>
                <a:latin typeface="Consolas" pitchFamily="49" charset="0"/>
                <a:cs typeface="Calibri" pitchFamily="34" charset="0"/>
              </a:rPr>
              <a:t>    </a:t>
            </a:r>
            <a:r>
              <a:rPr lang="hu-HU" sz="2400" b="1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400" b="1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sz="2400" b="1" dirty="0" err="1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Remainder</a:t>
            </a:r>
            <a:r>
              <a:rPr lang="hu-HU" sz="2400" b="1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: "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+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g.Key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+ </a:t>
            </a:r>
            <a:br>
              <a:rPr lang="hu-HU" sz="2400" b="1" dirty="0">
                <a:latin typeface="Consolas" pitchFamily="49" charset="0"/>
                <a:cs typeface="Calibri" pitchFamily="34" charset="0"/>
              </a:rPr>
            </a:br>
            <a:r>
              <a:rPr lang="hu-HU" sz="2400" b="1" dirty="0">
                <a:latin typeface="Consolas" pitchFamily="49" charset="0"/>
                <a:cs typeface="Calibri" pitchFamily="34" charset="0"/>
              </a:rPr>
              <a:t>		</a:t>
            </a:r>
            <a:r>
              <a:rPr lang="hu-HU" sz="2400" b="1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", </a:t>
            </a:r>
            <a:r>
              <a:rPr lang="hu-HU" sz="2400" b="1" dirty="0" err="1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Number</a:t>
            </a:r>
            <a:r>
              <a:rPr lang="hu-HU" sz="2400" b="1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of </a:t>
            </a:r>
            <a:r>
              <a:rPr lang="hu-HU" sz="2400" b="1" dirty="0" err="1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items</a:t>
            </a:r>
            <a:r>
              <a:rPr lang="hu-HU" sz="2400" b="1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: "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+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g.Count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());</a:t>
            </a:r>
            <a:endParaRPr lang="hu-HU" sz="2400" b="1" dirty="0"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>
                <a:latin typeface="Consolas" pitchFamily="49" charset="0"/>
                <a:cs typeface="Calibri" pitchFamily="34" charset="0"/>
              </a:rPr>
              <a:t>}</a:t>
            </a:r>
            <a:endParaRPr lang="hu-HU" sz="2400" b="1" dirty="0">
              <a:cs typeface="Calibri" pitchFamily="34" charset="0"/>
            </a:endParaRPr>
          </a:p>
          <a:p>
            <a:r>
              <a:rPr lang="hu-HU" dirty="0"/>
              <a:t>Ugyanez jobb a </a:t>
            </a:r>
            <a:r>
              <a:rPr lang="hu-HU" dirty="0" err="1"/>
              <a:t>query</a:t>
            </a:r>
            <a:r>
              <a:rPr lang="hu-HU" dirty="0"/>
              <a:t> </a:t>
            </a:r>
            <a:r>
              <a:rPr lang="hu-HU" dirty="0" err="1"/>
              <a:t>syntax</a:t>
            </a:r>
            <a:r>
              <a:rPr lang="hu-HU" dirty="0"/>
              <a:t> használatával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b="1" dirty="0">
                <a:solidFill>
                  <a:srgbClr val="0000FF"/>
                </a:solidFill>
                <a:latin typeface="Consolas" panose="020B0609020204030204" pitchFamily="49" charset="0"/>
                <a:cs typeface="Calibri" pitchFamily="34" charset="0"/>
              </a:rPr>
              <a:t>var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from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x </a:t>
            </a:r>
            <a:r>
              <a:rPr lang="hu-HU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first</a:t>
            </a:r>
            <a:endParaRPr lang="hu-HU" b="1" dirty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b="1" dirty="0">
                <a:latin typeface="Consolas" pitchFamily="49" charset="0"/>
                <a:cs typeface="Calibri" pitchFamily="34" charset="0"/>
              </a:rPr>
              <a:t>   </a:t>
            </a: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group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x </a:t>
            </a: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by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x % 2 </a:t>
            </a: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into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g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b="1" dirty="0">
                <a:latin typeface="Consolas" pitchFamily="49" charset="0"/>
                <a:cs typeface="Calibri" pitchFamily="34" charset="0"/>
              </a:rPr>
              <a:t>   </a:t>
            </a: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select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{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Remainder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=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g.Key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NumItems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=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g.Count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()};</a:t>
            </a:r>
            <a:endParaRPr lang="hu-HU" b="1" dirty="0">
              <a:latin typeface="Consolas" panose="020B0609020204030204" pitchFamily="49" charset="0"/>
            </a:endParaRPr>
          </a:p>
        </p:txBody>
      </p:sp>
      <p:sp>
        <p:nvSpPr>
          <p:cNvPr id="2765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BB93897D-4BBB-41F4-BAD2-10204E81C33E}" type="slidenum">
              <a:rPr lang="hu-HU" sz="1000" smtClean="0">
                <a:solidFill>
                  <a:schemeClr val="tx1"/>
                </a:solidFill>
              </a:rPr>
              <a:pPr eaLnBrk="1" hangingPunct="1"/>
              <a:t>9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550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lver">
  <a:themeElements>
    <a:clrScheme name="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lver">
  <a:themeElements>
    <a:clrScheme name="1_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28014</TotalTime>
  <Words>2076</Words>
  <Application>Microsoft Office PowerPoint</Application>
  <PresentationFormat>On-screen Show (4:3)</PresentationFormat>
  <Paragraphs>225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Microsoft New Tai Lue</vt:lpstr>
      <vt:lpstr>Arial</vt:lpstr>
      <vt:lpstr>Segoe UI</vt:lpstr>
      <vt:lpstr>Consolas</vt:lpstr>
      <vt:lpstr>Silver</vt:lpstr>
      <vt:lpstr>1_Silver</vt:lpstr>
      <vt:lpstr>Haladó fejlesztési technikák</vt:lpstr>
      <vt:lpstr>LINQ operátor példák </vt:lpstr>
      <vt:lpstr>LINQ operátor példák – halmazok</vt:lpstr>
      <vt:lpstr>LINQ operátor példák – sorrendezés</vt:lpstr>
      <vt:lpstr>LINQ operátor példák – szűrés, darabszám</vt:lpstr>
      <vt:lpstr>LINQ operátor példák – szűrés, részkiválasztás</vt:lpstr>
      <vt:lpstr>LINQ operátor példák – láncolás, lekérdezés</vt:lpstr>
      <vt:lpstr>LINQ operátor példák – aggregálás</vt:lpstr>
      <vt:lpstr>LINQ operátor példák – csoportosítás</vt:lpstr>
      <vt:lpstr>LINQ operátor példák – csatolás (inner join)</vt:lpstr>
      <vt:lpstr>JSON Linq</vt:lpstr>
      <vt:lpstr>LINQ to XML, XLINQ</vt:lpstr>
      <vt:lpstr>LINQ to XML</vt:lpstr>
      <vt:lpstr>Példa</vt:lpstr>
      <vt:lpstr>Példa</vt:lpstr>
      <vt:lpstr>Példa</vt:lpstr>
      <vt:lpstr>Példa – Extension Method</vt:lpstr>
      <vt:lpstr>Példa – Dolgozók száma és oldalakra darabolt lista</vt:lpstr>
      <vt:lpstr>Példa – Legrövidebb és leghosszabb nevek</vt:lpstr>
      <vt:lpstr>Példa – Csoportok; Legnagyobb csoport</vt:lpstr>
      <vt:lpstr>Feladat</vt:lpstr>
      <vt:lpstr>Feladat</vt:lpstr>
      <vt:lpstr>Források</vt:lpstr>
    </vt:vector>
  </TitlesOfParts>
  <Company>OE 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PPT/2</dc:title>
  <dc:subject>PPT</dc:subject>
  <dc:creator>Szabó Zsolt, Szénási Sándor</dc:creator>
  <cp:lastModifiedBy>Kovács András</cp:lastModifiedBy>
  <cp:revision>1430</cp:revision>
  <dcterms:created xsi:type="dcterms:W3CDTF">2006-05-29T11:27:00Z</dcterms:created>
  <dcterms:modified xsi:type="dcterms:W3CDTF">2021-09-11T14:03:14Z</dcterms:modified>
</cp:coreProperties>
</file>